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18"/>
  </p:notesMasterIdLst>
  <p:sldIdLst>
    <p:sldId id="291" r:id="rId2"/>
    <p:sldId id="290" r:id="rId3"/>
    <p:sldId id="283" r:id="rId4"/>
    <p:sldId id="289" r:id="rId5"/>
    <p:sldId id="284" r:id="rId6"/>
    <p:sldId id="285" r:id="rId7"/>
    <p:sldId id="286" r:id="rId8"/>
    <p:sldId id="287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710874-6EFE-4EA8-A6AA-0AA55C5D48DF}" type="datetimeFigureOut">
              <a:rPr lang="ru-RU" smtClean="0"/>
              <a:t>06.06.2017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F190EE-B2E6-42F1-9FDB-8917A65C9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385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4988"/>
            <a:ext cx="5486400" cy="411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9978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4988"/>
            <a:ext cx="5486400" cy="411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26540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4988"/>
            <a:ext cx="5486400" cy="411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74678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4988"/>
            <a:ext cx="5486400" cy="411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899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4988"/>
            <a:ext cx="5486400" cy="411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6261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4988"/>
            <a:ext cx="5486400" cy="411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0675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4988"/>
            <a:ext cx="5486400" cy="411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6364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4988"/>
            <a:ext cx="5486400" cy="411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567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4988"/>
            <a:ext cx="5486400" cy="411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0945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4988"/>
            <a:ext cx="5486400" cy="411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6292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4988"/>
            <a:ext cx="5486400" cy="411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4173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4988"/>
            <a:ext cx="5486400" cy="411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7840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4988"/>
            <a:ext cx="5486400" cy="411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1436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4988"/>
            <a:ext cx="5486400" cy="411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1144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4988"/>
            <a:ext cx="5486400" cy="411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8207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4988"/>
            <a:ext cx="5486400" cy="411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637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0370442E-23BF-46F8-8B63-8D3E8B2DF1A6}" type="datetimeFigureOut">
              <a:rPr lang="ru-RU"/>
              <a:pPr>
                <a:defRPr/>
              </a:pPr>
              <a:t>06.06.2017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r>
              <a:rPr lang="en-GB"/>
              <a:t>ООО «Е.Софт»</a:t>
            </a:r>
          </a:p>
          <a:p>
            <a:pPr>
              <a:defRPr/>
            </a:pP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1F07DCD6-9A58-4CD4-AE20-AC9F15712E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83270821"/>
      </p:ext>
    </p:extLst>
  </p:cSld>
  <p:clrMapOvr>
    <a:masterClrMapping/>
  </p:clrMapOvr>
  <p:transition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EAFC7FC5-2FC2-46EA-B211-5E60529CFA66}" type="datetimeFigureOut">
              <a:rPr lang="ru-RU"/>
              <a:pPr>
                <a:defRPr/>
              </a:pPr>
              <a:t>06.06.2017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r>
              <a:rPr lang="en-GB"/>
              <a:t>ООО «Е.Софт»</a:t>
            </a:r>
          </a:p>
          <a:p>
            <a:pPr>
              <a:defRPr/>
            </a:pP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C7EC991D-EBD0-4114-B4DB-3BB50F2C8A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18311428"/>
      </p:ext>
    </p:extLst>
  </p:cSld>
  <p:clrMapOvr>
    <a:masterClrMapping/>
  </p:clrMapOvr>
  <p:transition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0D596A89-652D-48EE-AB61-9CD14555C5C8}" type="datetimeFigureOut">
              <a:rPr lang="ru-RU"/>
              <a:pPr>
                <a:defRPr/>
              </a:pPr>
              <a:t>06.06.2017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r>
              <a:rPr lang="en-GB"/>
              <a:t>ООО «Е.Софт»</a:t>
            </a:r>
          </a:p>
          <a:p>
            <a:pPr>
              <a:defRPr/>
            </a:pP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17718A1A-928E-4526-A692-D3708ECAED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002513"/>
      </p:ext>
    </p:extLst>
  </p:cSld>
  <p:clrMapOvr>
    <a:masterClrMapping/>
  </p:clrMapOvr>
  <p:transition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4625"/>
            <a:ext cx="8226425" cy="13398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idx="10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r>
              <a:rPr lang="en-GB"/>
              <a:t>ООО «Е.Софт»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0172534"/>
      </p:ext>
    </p:extLst>
  </p:cSld>
  <p:clrMapOvr>
    <a:masterClrMapping/>
  </p:clrMapOvr>
  <p:transition advTm="10000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05E8F748-FC49-4D62-BC1A-117D2E9B2AF6}" type="datetimeFigureOut">
              <a:rPr lang="ru-RU"/>
              <a:pPr>
                <a:defRPr/>
              </a:pPr>
              <a:t>06.06.2017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r>
              <a:rPr lang="en-GB"/>
              <a:t>ООО «Е.Софт»</a:t>
            </a:r>
          </a:p>
          <a:p>
            <a:pPr>
              <a:defRPr/>
            </a:pP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1A0F1D20-9777-4487-A77D-DEA2D20939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28958290"/>
      </p:ext>
    </p:extLst>
  </p:cSld>
  <p:clrMapOvr>
    <a:masterClrMapping/>
  </p:clrMapOvr>
  <p:transition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2FB0E052-6293-4BAE-97A6-75D6BCA5D13B}" type="datetimeFigureOut">
              <a:rPr lang="ru-RU"/>
              <a:pPr>
                <a:defRPr/>
              </a:pPr>
              <a:t>06.06.2017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r>
              <a:rPr lang="en-GB"/>
              <a:t>ООО «Е.Софт»</a:t>
            </a:r>
          </a:p>
          <a:p>
            <a:pPr>
              <a:defRPr/>
            </a:pP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0BF8E666-29D0-4EA6-A602-4094724EB9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4837148"/>
      </p:ext>
    </p:extLst>
  </p:cSld>
  <p:clrMapOvr>
    <a:masterClrMapping/>
  </p:clrMapOvr>
  <p:transition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46B8B288-C34C-4C5B-87C0-24AE3967BD46}" type="datetimeFigureOut">
              <a:rPr lang="ru-RU"/>
              <a:pPr>
                <a:defRPr/>
              </a:pPr>
              <a:t>06.06.2017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r>
              <a:rPr lang="en-GB"/>
              <a:t>ООО «Е.Софт»</a:t>
            </a:r>
          </a:p>
          <a:p>
            <a:pPr>
              <a:defRPr/>
            </a:pPr>
            <a:endParaRPr lang="en-GB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BC916A0C-721A-4EBC-B9A5-301F1871DF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91279113"/>
      </p:ext>
    </p:extLst>
  </p:cSld>
  <p:clrMapOvr>
    <a:masterClrMapping/>
  </p:clrMapOvr>
  <p:transition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06EAF13B-F1EE-4F6D-9638-81B09A697873}" type="datetimeFigureOut">
              <a:rPr lang="ru-RU"/>
              <a:pPr>
                <a:defRPr/>
              </a:pPr>
              <a:t>06.06.2017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r>
              <a:rPr lang="en-GB"/>
              <a:t>ООО «Е.Софт»</a:t>
            </a:r>
          </a:p>
          <a:p>
            <a:pPr>
              <a:defRPr/>
            </a:pPr>
            <a:endParaRPr lang="en-GB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B754E4C1-B29B-4175-8879-1609734724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291444"/>
      </p:ext>
    </p:extLst>
  </p:cSld>
  <p:clrMapOvr>
    <a:masterClrMapping/>
  </p:clrMapOvr>
  <p:transition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EF991704-4D3A-4CC7-875B-CD9545638B3A}" type="datetimeFigureOut">
              <a:rPr lang="ru-RU"/>
              <a:pPr>
                <a:defRPr/>
              </a:pPr>
              <a:t>06.06.2017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r>
              <a:rPr lang="en-GB"/>
              <a:t>ООО «Е.Софт»</a:t>
            </a:r>
          </a:p>
          <a:p>
            <a:pPr>
              <a:defRPr/>
            </a:pPr>
            <a:endParaRPr lang="en-GB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6EF1ADEB-57B6-42EB-8EB5-4E925941A4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1978972"/>
      </p:ext>
    </p:extLst>
  </p:cSld>
  <p:clrMapOvr>
    <a:masterClrMapping/>
  </p:clrMapOvr>
  <p:transition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3FD93BF3-60B9-481C-A9D7-A54CDE557273}" type="datetimeFigureOut">
              <a:rPr lang="ru-RU"/>
              <a:pPr>
                <a:defRPr/>
              </a:pPr>
              <a:t>06.06.2017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r>
              <a:rPr lang="en-GB"/>
              <a:t>ООО «Е.Софт»</a:t>
            </a:r>
          </a:p>
          <a:p>
            <a:pPr>
              <a:defRPr/>
            </a:pPr>
            <a:endParaRPr lang="en-GB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ACA16083-B5BE-48A9-800A-BC64434705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9137987"/>
      </p:ext>
    </p:extLst>
  </p:cSld>
  <p:clrMapOvr>
    <a:masterClrMapping/>
  </p:clrMapOvr>
  <p:transition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529FE269-3F23-4E44-8A1E-FC4DC20D0722}" type="datetimeFigureOut">
              <a:rPr lang="ru-RU"/>
              <a:pPr>
                <a:defRPr/>
              </a:pPr>
              <a:t>06.06.2017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r>
              <a:rPr lang="en-GB"/>
              <a:t>ООО «Е.Софт»</a:t>
            </a:r>
          </a:p>
          <a:p>
            <a:pPr>
              <a:defRPr/>
            </a:pPr>
            <a:endParaRPr lang="en-GB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908A675D-5874-49F8-98B6-D39277F9CC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3673223"/>
      </p:ext>
    </p:extLst>
  </p:cSld>
  <p:clrMapOvr>
    <a:masterClrMapping/>
  </p:clrMapOvr>
  <p:transition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49EEC4E2-5619-4BCA-BC09-5410A4BD7BC5}" type="datetimeFigureOut">
              <a:rPr lang="ru-RU"/>
              <a:pPr>
                <a:defRPr/>
              </a:pPr>
              <a:t>06.06.2017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r>
              <a:rPr lang="en-GB"/>
              <a:t>ООО «Е.Софт»</a:t>
            </a:r>
          </a:p>
          <a:p>
            <a:pPr>
              <a:defRPr/>
            </a:pPr>
            <a:endParaRPr lang="en-GB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 b="1"/>
            </a:lvl1pPr>
          </a:lstStyle>
          <a:p>
            <a:pPr>
              <a:defRPr/>
            </a:pPr>
            <a:fld id="{7D1CEE96-D2BE-437F-83E3-0B9D60F5A5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1927437"/>
      </p:ext>
    </p:extLst>
  </p:cSld>
  <p:clrMapOvr>
    <a:masterClrMapping/>
  </p:clrMapOvr>
  <p:transition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449263" eaLnBrk="1" hangingPunct="1">
              <a:buClr>
                <a:srgbClr val="000000"/>
              </a:buClr>
              <a:buSzPct val="100000"/>
              <a:buFont typeface="Arial" charset="0"/>
              <a:buNone/>
              <a:defRPr sz="1200" b="0">
                <a:solidFill>
                  <a:prstClr val="black">
                    <a:tint val="75000"/>
                  </a:prstClr>
                </a:solidFill>
                <a:latin typeface="Arial" charset="0"/>
                <a:ea typeface="MS Gothic" charset="-128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F912195-525F-4CAE-B5A2-17FBA6DEBD2F}" type="datetimeFigureOut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449263" eaLnBrk="1" hangingPunct="1">
              <a:buClr>
                <a:srgbClr val="000000"/>
              </a:buClr>
              <a:buSzPct val="100000"/>
              <a:buFont typeface="Arial" charset="0"/>
              <a:buNone/>
              <a:defRPr sz="1200" b="0">
                <a:solidFill>
                  <a:prstClr val="black">
                    <a:tint val="75000"/>
                  </a:prstClr>
                </a:solidFill>
                <a:latin typeface="Arial" charset="0"/>
                <a:ea typeface="MS Gothic" charset="-128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/>
              <a:t>ООО «Е.Софт»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defTabSz="449263" eaLnBrk="1" hangingPunct="1">
              <a:buClr>
                <a:srgbClr val="000000"/>
              </a:buClr>
              <a:buSzPct val="100000"/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D527C4-4CEC-4612-81DA-AA44662E4E3E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8798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ransition>
    <p:cover/>
  </p:transition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7" name="Text Box 8"/>
          <p:cNvSpPr txBox="1">
            <a:spLocks noChangeArrowheads="1"/>
          </p:cNvSpPr>
          <p:nvPr/>
        </p:nvSpPr>
        <p:spPr bwMode="auto">
          <a:xfrm flipH="1">
            <a:off x="9501188" y="1714500"/>
            <a:ext cx="5603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00113" fontAlgn="base">
              <a:spcBef>
                <a:spcPct val="50000"/>
              </a:spcBef>
              <a:spcAft>
                <a:spcPct val="0"/>
              </a:spcAft>
              <a:tabLst>
                <a:tab pos="88900" algn="l"/>
                <a:tab pos="722313" algn="l"/>
              </a:tabLs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3261" name="Text Box 12"/>
          <p:cNvSpPr txBox="1">
            <a:spLocks noChangeArrowheads="1"/>
          </p:cNvSpPr>
          <p:nvPr/>
        </p:nvSpPr>
        <p:spPr bwMode="auto">
          <a:xfrm flipH="1">
            <a:off x="9786938" y="5264150"/>
            <a:ext cx="285750" cy="3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endParaRPr lang="ru-RU" b="1" dirty="0">
              <a:solidFill>
                <a:srgbClr val="6325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MS Gothic" pitchFamily="49" charset="-128"/>
            </a:endParaRPr>
          </a:p>
        </p:txBody>
      </p:sp>
      <p:sp>
        <p:nvSpPr>
          <p:cNvPr id="53263" name="Text Box 14"/>
          <p:cNvSpPr txBox="1">
            <a:spLocks noChangeArrowheads="1"/>
          </p:cNvSpPr>
          <p:nvPr/>
        </p:nvSpPr>
        <p:spPr bwMode="auto">
          <a:xfrm flipH="1">
            <a:off x="9858375" y="785813"/>
            <a:ext cx="285750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80158"/>
            <a:ext cx="7702624" cy="3267794"/>
          </a:xfrm>
        </p:spPr>
        <p:txBody>
          <a:bodyPr/>
          <a:lstStyle/>
          <a:p>
            <a:pPr defTabSz="895350">
              <a:defRPr/>
            </a:pPr>
            <a:r>
              <a:rPr lang="ru-RU" sz="4000" b="1" dirty="0">
                <a:solidFill>
                  <a:srgbClr val="8E3432"/>
                </a:solidFill>
                <a:ea typeface="MS Gothic" pitchFamily="49" charset="-128"/>
                <a:cs typeface="Arial" charset="0"/>
              </a:rPr>
              <a:t>Стратегические и доктринальные задачи развития информационного законодательства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699792" y="4556918"/>
            <a:ext cx="6425356" cy="2184449"/>
          </a:xfrm>
        </p:spPr>
        <p:txBody>
          <a:bodyPr/>
          <a:lstStyle/>
          <a:p>
            <a:r>
              <a:rPr lang="ru-RU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Полякова Татьяна Анатольевна</a:t>
            </a:r>
            <a:br>
              <a:rPr lang="ru-RU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</a:br>
            <a:r>
              <a:rPr lang="ru-RU" sz="2800" b="1" dirty="0" smtClean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зав. </a:t>
            </a: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сектором информационного права Института государства и права РАН, </a:t>
            </a:r>
            <a:r>
              <a:rPr lang="ru-RU" sz="2800" b="1" dirty="0" err="1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д.ю.н</a:t>
            </a: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6669" y="119063"/>
            <a:ext cx="1343025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3562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с двумя скругленными противолежащими углами 13"/>
          <p:cNvSpPr>
            <a:spLocks noChangeArrowheads="1"/>
          </p:cNvSpPr>
          <p:nvPr/>
        </p:nvSpPr>
        <p:spPr bwMode="auto">
          <a:xfrm rot="16200000">
            <a:off x="-1811738" y="3051002"/>
            <a:ext cx="5369950" cy="1237709"/>
          </a:xfrm>
          <a:custGeom>
            <a:avLst/>
            <a:gdLst>
              <a:gd name="T0" fmla="*/ 637450141 w 2440023"/>
              <a:gd name="T1" fmla="*/ 519587 h 541346"/>
              <a:gd name="T2" fmla="*/ 318725681 w 2440023"/>
              <a:gd name="T3" fmla="*/ 1039180 h 541346"/>
              <a:gd name="T4" fmla="*/ 0 w 2440023"/>
              <a:gd name="T5" fmla="*/ 519587 h 541346"/>
              <a:gd name="T6" fmla="*/ 318725681 w 2440023"/>
              <a:gd name="T7" fmla="*/ 0 h 541346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6426 w 2440023"/>
              <a:gd name="T13" fmla="*/ 26426 h 541346"/>
              <a:gd name="T14" fmla="*/ 2413597 w 2440023"/>
              <a:gd name="T15" fmla="*/ 514920 h 5413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40023" h="541346">
                <a:moveTo>
                  <a:pt x="90226" y="0"/>
                </a:moveTo>
                <a:lnTo>
                  <a:pt x="2440023" y="0"/>
                </a:lnTo>
                <a:lnTo>
                  <a:pt x="2440023" y="451120"/>
                </a:lnTo>
                <a:cubicBezTo>
                  <a:pt x="2440023" y="500950"/>
                  <a:pt x="2399627" y="541345"/>
                  <a:pt x="2349797" y="541346"/>
                </a:cubicBezTo>
                <a:lnTo>
                  <a:pt x="0" y="541346"/>
                </a:lnTo>
                <a:lnTo>
                  <a:pt x="0" y="90226"/>
                </a:lnTo>
                <a:cubicBezTo>
                  <a:pt x="0" y="40395"/>
                  <a:pt x="40395" y="0"/>
                  <a:pt x="90225" y="0"/>
                </a:cubicBezTo>
                <a:close/>
              </a:path>
            </a:pathLst>
          </a:custGeom>
          <a:gradFill>
            <a:gsLst>
              <a:gs pos="0">
                <a:srgbClr val="973735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  <a:ln w="9525" algn="ctr">
            <a:solidFill>
              <a:srgbClr val="8E3432"/>
            </a:solidFill>
            <a:round/>
            <a:headEnd/>
            <a:tailEnd/>
          </a:ln>
          <a:effectLst>
            <a:outerShdw blurRad="50800" dist="38100" dir="16200000" rotWithShape="0">
              <a:srgbClr val="8E3432">
                <a:alpha val="40000"/>
              </a:srgbClr>
            </a:outerShdw>
          </a:effectLst>
          <a:scene3d>
            <a:camera prst="orthographicFront"/>
            <a:lightRig rig="contrasting" dir="t"/>
          </a:scene3d>
          <a:sp3d extrusionH="76200" prstMaterial="metal">
            <a:bevelT prst="convex"/>
            <a:bevelB prst="slope"/>
            <a:extrusionClr>
              <a:schemeClr val="accent6">
                <a:lumMod val="20000"/>
                <a:lumOff val="80000"/>
              </a:schemeClr>
            </a:extrusionClr>
          </a:sp3d>
        </p:spPr>
        <p:txBody>
          <a:bodyPr vert="vert27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MS Gothic" pitchFamily="49" charset="-128"/>
              </a:rPr>
              <a:t> </a:t>
            </a:r>
          </a:p>
        </p:txBody>
      </p:sp>
      <p:sp>
        <p:nvSpPr>
          <p:cNvPr id="53257" name="Text Box 8"/>
          <p:cNvSpPr txBox="1">
            <a:spLocks noChangeArrowheads="1"/>
          </p:cNvSpPr>
          <p:nvPr/>
        </p:nvSpPr>
        <p:spPr bwMode="auto">
          <a:xfrm flipH="1">
            <a:off x="9501188" y="1714500"/>
            <a:ext cx="5603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00113" fontAlgn="base">
              <a:spcBef>
                <a:spcPct val="50000"/>
              </a:spcBef>
              <a:spcAft>
                <a:spcPct val="0"/>
              </a:spcAft>
              <a:tabLst>
                <a:tab pos="88900" algn="l"/>
                <a:tab pos="722313" algn="l"/>
              </a:tabLs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3261" name="Text Box 12"/>
          <p:cNvSpPr txBox="1">
            <a:spLocks noChangeArrowheads="1"/>
          </p:cNvSpPr>
          <p:nvPr/>
        </p:nvSpPr>
        <p:spPr bwMode="auto">
          <a:xfrm flipH="1">
            <a:off x="9786938" y="5264150"/>
            <a:ext cx="285750" cy="3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endParaRPr lang="ru-RU" b="1" dirty="0">
              <a:solidFill>
                <a:srgbClr val="6325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MS Gothic" pitchFamily="49" charset="-128"/>
            </a:endParaRPr>
          </a:p>
        </p:txBody>
      </p:sp>
      <p:sp>
        <p:nvSpPr>
          <p:cNvPr id="53263" name="Text Box 14"/>
          <p:cNvSpPr txBox="1">
            <a:spLocks noChangeArrowheads="1"/>
          </p:cNvSpPr>
          <p:nvPr/>
        </p:nvSpPr>
        <p:spPr bwMode="auto">
          <a:xfrm flipH="1">
            <a:off x="9858375" y="785813"/>
            <a:ext cx="285750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96999" name="AutoShape 7"/>
          <p:cNvSpPr>
            <a:spLocks noChangeArrowheads="1"/>
          </p:cNvSpPr>
          <p:nvPr/>
        </p:nvSpPr>
        <p:spPr bwMode="auto">
          <a:xfrm>
            <a:off x="1448351" y="1154304"/>
            <a:ext cx="7473077" cy="2850760"/>
          </a:xfrm>
          <a:prstGeom prst="homePlate">
            <a:avLst>
              <a:gd name="adj" fmla="val 15038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Обеспечение формирования Национальной  электронной библиотеки, иных государственных информационных систем исторического, научного и культурного наследия народов Российской Федерации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107505" y="0"/>
            <a:ext cx="9036496" cy="9848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895350" fontAlgn="base">
              <a:spcBef>
                <a:spcPct val="0"/>
              </a:spcBef>
              <a:defRPr/>
            </a:pPr>
            <a:r>
              <a:rPr lang="ru-RU" sz="32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Обеспечение информационной безопасности в </a:t>
            </a:r>
            <a:r>
              <a:rPr lang="ru-RU" sz="3200" b="1" dirty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сфере </a:t>
            </a:r>
            <a:r>
              <a:rPr lang="ru-RU" sz="32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культуры</a:t>
            </a:r>
            <a:endParaRPr lang="ru-RU" sz="3200" b="1" dirty="0">
              <a:solidFill>
                <a:srgbClr val="8E3432"/>
              </a:solidFill>
              <a:latin typeface="Arial"/>
              <a:ea typeface="MS Gothic" pitchFamily="49" charset="-128"/>
              <a:cs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87975" y="984881"/>
            <a:ext cx="886718" cy="536995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prstClr val="white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/>
                <a:ea typeface="MS Gothic" pitchFamily="49" charset="-128"/>
                <a:cs typeface="Arial" charset="0"/>
              </a:rPr>
              <a:t>НАПРАВЛЕНИЯ</a:t>
            </a:r>
            <a:endParaRPr lang="ru-RU" sz="2800" b="1" dirty="0">
              <a:solidFill>
                <a:prstClr val="white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"/>
              <a:ea typeface="MS Gothic" pitchFamily="49" charset="-128"/>
              <a:cs typeface="Arial" charset="0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1492091" y="4174483"/>
            <a:ext cx="7422491" cy="1641139"/>
          </a:xfrm>
          <a:prstGeom prst="homePlate">
            <a:avLst>
              <a:gd name="adj" fmla="val 14804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Обеспечение условий для популяризации русской культуры и науки за рубежом</a:t>
            </a:r>
          </a:p>
        </p:txBody>
      </p:sp>
    </p:spTree>
    <p:extLst>
      <p:ext uri="{BB962C8B-B14F-4D97-AF65-F5344CB8AC3E}">
        <p14:creationId xmlns:p14="http://schemas.microsoft.com/office/powerpoint/2010/main" val="38828882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с двумя скругленными противолежащими углами 13"/>
          <p:cNvSpPr>
            <a:spLocks noChangeArrowheads="1"/>
          </p:cNvSpPr>
          <p:nvPr/>
        </p:nvSpPr>
        <p:spPr bwMode="auto">
          <a:xfrm rot="16200000">
            <a:off x="-1465671" y="3297226"/>
            <a:ext cx="4877504" cy="1237709"/>
          </a:xfrm>
          <a:custGeom>
            <a:avLst/>
            <a:gdLst>
              <a:gd name="T0" fmla="*/ 637450141 w 2440023"/>
              <a:gd name="T1" fmla="*/ 519587 h 541346"/>
              <a:gd name="T2" fmla="*/ 318725681 w 2440023"/>
              <a:gd name="T3" fmla="*/ 1039180 h 541346"/>
              <a:gd name="T4" fmla="*/ 0 w 2440023"/>
              <a:gd name="T5" fmla="*/ 519587 h 541346"/>
              <a:gd name="T6" fmla="*/ 318725681 w 2440023"/>
              <a:gd name="T7" fmla="*/ 0 h 541346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6426 w 2440023"/>
              <a:gd name="T13" fmla="*/ 26426 h 541346"/>
              <a:gd name="T14" fmla="*/ 2413597 w 2440023"/>
              <a:gd name="T15" fmla="*/ 514920 h 5413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40023" h="541346">
                <a:moveTo>
                  <a:pt x="90226" y="0"/>
                </a:moveTo>
                <a:lnTo>
                  <a:pt x="2440023" y="0"/>
                </a:lnTo>
                <a:lnTo>
                  <a:pt x="2440023" y="451120"/>
                </a:lnTo>
                <a:cubicBezTo>
                  <a:pt x="2440023" y="500950"/>
                  <a:pt x="2399627" y="541345"/>
                  <a:pt x="2349797" y="541346"/>
                </a:cubicBezTo>
                <a:lnTo>
                  <a:pt x="0" y="541346"/>
                </a:lnTo>
                <a:lnTo>
                  <a:pt x="0" y="90226"/>
                </a:lnTo>
                <a:cubicBezTo>
                  <a:pt x="0" y="40395"/>
                  <a:pt x="40395" y="0"/>
                  <a:pt x="90225" y="0"/>
                </a:cubicBezTo>
                <a:close/>
              </a:path>
            </a:pathLst>
          </a:custGeom>
          <a:gradFill>
            <a:gsLst>
              <a:gs pos="0">
                <a:srgbClr val="973735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  <a:ln w="9525" algn="ctr">
            <a:solidFill>
              <a:srgbClr val="8E3432"/>
            </a:solidFill>
            <a:round/>
            <a:headEnd/>
            <a:tailEnd/>
          </a:ln>
          <a:effectLst>
            <a:outerShdw blurRad="50800" dist="38100" dir="16200000" rotWithShape="0">
              <a:srgbClr val="8E3432">
                <a:alpha val="40000"/>
              </a:srgbClr>
            </a:outerShdw>
          </a:effectLst>
          <a:scene3d>
            <a:camera prst="orthographicFront"/>
            <a:lightRig rig="contrasting" dir="t"/>
          </a:scene3d>
          <a:sp3d extrusionH="76200" prstMaterial="metal">
            <a:bevelT prst="convex"/>
            <a:bevelB prst="slope"/>
            <a:extrusionClr>
              <a:schemeClr val="accent6">
                <a:lumMod val="20000"/>
                <a:lumOff val="80000"/>
              </a:schemeClr>
            </a:extrusionClr>
          </a:sp3d>
        </p:spPr>
        <p:txBody>
          <a:bodyPr vert="vert27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MS Gothic" pitchFamily="49" charset="-128"/>
              </a:rPr>
              <a:t> </a:t>
            </a:r>
          </a:p>
        </p:txBody>
      </p:sp>
      <p:sp>
        <p:nvSpPr>
          <p:cNvPr id="53257" name="Text Box 8"/>
          <p:cNvSpPr txBox="1">
            <a:spLocks noChangeArrowheads="1"/>
          </p:cNvSpPr>
          <p:nvPr/>
        </p:nvSpPr>
        <p:spPr bwMode="auto">
          <a:xfrm flipH="1">
            <a:off x="9501188" y="1714500"/>
            <a:ext cx="5603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00113" fontAlgn="base">
              <a:spcBef>
                <a:spcPct val="50000"/>
              </a:spcBef>
              <a:spcAft>
                <a:spcPct val="0"/>
              </a:spcAft>
              <a:tabLst>
                <a:tab pos="88900" algn="l"/>
                <a:tab pos="722313" algn="l"/>
              </a:tabLs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3261" name="Text Box 12"/>
          <p:cNvSpPr txBox="1">
            <a:spLocks noChangeArrowheads="1"/>
          </p:cNvSpPr>
          <p:nvPr/>
        </p:nvSpPr>
        <p:spPr bwMode="auto">
          <a:xfrm flipH="1">
            <a:off x="9786938" y="5264150"/>
            <a:ext cx="285750" cy="3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endParaRPr lang="ru-RU" b="1" dirty="0">
              <a:solidFill>
                <a:srgbClr val="6325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MS Gothic" pitchFamily="49" charset="-128"/>
            </a:endParaRPr>
          </a:p>
        </p:txBody>
      </p:sp>
      <p:sp>
        <p:nvSpPr>
          <p:cNvPr id="53263" name="Text Box 14"/>
          <p:cNvSpPr txBox="1">
            <a:spLocks noChangeArrowheads="1"/>
          </p:cNvSpPr>
          <p:nvPr/>
        </p:nvSpPr>
        <p:spPr bwMode="auto">
          <a:xfrm flipH="1">
            <a:off x="9858375" y="785813"/>
            <a:ext cx="285750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96999" name="AutoShape 7"/>
          <p:cNvSpPr>
            <a:spLocks noChangeArrowheads="1"/>
          </p:cNvSpPr>
          <p:nvPr/>
        </p:nvSpPr>
        <p:spPr bwMode="auto">
          <a:xfrm>
            <a:off x="1454371" y="1714500"/>
            <a:ext cx="7429337" cy="1566225"/>
          </a:xfrm>
          <a:prstGeom prst="homePlate">
            <a:avLst>
              <a:gd name="adj" fmla="val 15038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Создание условий для повышения доверия к электронным документам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107505" y="0"/>
            <a:ext cx="9036496" cy="14773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895350" fontAlgn="base">
              <a:spcBef>
                <a:spcPct val="0"/>
              </a:spcBef>
              <a:defRPr/>
            </a:pPr>
            <a:r>
              <a:rPr lang="ru-RU" sz="32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Обеспечение информационной безопасности </a:t>
            </a:r>
            <a:r>
              <a:rPr lang="ru-RU" sz="3200" b="1" dirty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в </a:t>
            </a:r>
            <a:r>
              <a:rPr lang="ru-RU" sz="32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электронном документообороте</a:t>
            </a:r>
            <a:endParaRPr lang="ru-RU" sz="3200" b="1" dirty="0">
              <a:solidFill>
                <a:srgbClr val="8E3432"/>
              </a:solidFill>
              <a:latin typeface="Arial"/>
              <a:ea typeface="MS Gothic" pitchFamily="49" charset="-128"/>
              <a:cs typeface="Arial" charset="0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1454371" y="3501008"/>
            <a:ext cx="7376206" cy="1944216"/>
          </a:xfrm>
          <a:prstGeom prst="homePlate">
            <a:avLst>
              <a:gd name="adj" fmla="val 14804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Продвижение проектов по внедрению электронного документооборота в организациях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10830" y="1477328"/>
            <a:ext cx="836511" cy="4877503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600" b="1" dirty="0" smtClean="0">
                <a:solidFill>
                  <a:prstClr val="white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/>
                <a:ea typeface="MS Gothic" pitchFamily="49" charset="-128"/>
                <a:cs typeface="Arial" charset="0"/>
              </a:rPr>
              <a:t>НАПРАВЛЕНИЯ</a:t>
            </a:r>
            <a:endParaRPr lang="ru-RU" sz="2600" b="1" dirty="0">
              <a:solidFill>
                <a:prstClr val="white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"/>
              <a:ea typeface="MS Gothic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0743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с двумя скругленными противолежащими углами 13"/>
          <p:cNvSpPr>
            <a:spLocks noChangeArrowheads="1"/>
          </p:cNvSpPr>
          <p:nvPr/>
        </p:nvSpPr>
        <p:spPr bwMode="auto">
          <a:xfrm rot="16200000">
            <a:off x="-1653832" y="3226102"/>
            <a:ext cx="5256585" cy="1440161"/>
          </a:xfrm>
          <a:custGeom>
            <a:avLst/>
            <a:gdLst>
              <a:gd name="T0" fmla="*/ 637450141 w 2440023"/>
              <a:gd name="T1" fmla="*/ 519587 h 541346"/>
              <a:gd name="T2" fmla="*/ 318725681 w 2440023"/>
              <a:gd name="T3" fmla="*/ 1039180 h 541346"/>
              <a:gd name="T4" fmla="*/ 0 w 2440023"/>
              <a:gd name="T5" fmla="*/ 519587 h 541346"/>
              <a:gd name="T6" fmla="*/ 318725681 w 2440023"/>
              <a:gd name="T7" fmla="*/ 0 h 541346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6426 w 2440023"/>
              <a:gd name="T13" fmla="*/ 26426 h 541346"/>
              <a:gd name="T14" fmla="*/ 2413597 w 2440023"/>
              <a:gd name="T15" fmla="*/ 514920 h 5413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40023" h="541346">
                <a:moveTo>
                  <a:pt x="90226" y="0"/>
                </a:moveTo>
                <a:lnTo>
                  <a:pt x="2440023" y="0"/>
                </a:lnTo>
                <a:lnTo>
                  <a:pt x="2440023" y="451120"/>
                </a:lnTo>
                <a:cubicBezTo>
                  <a:pt x="2440023" y="500950"/>
                  <a:pt x="2399627" y="541345"/>
                  <a:pt x="2349797" y="541346"/>
                </a:cubicBezTo>
                <a:lnTo>
                  <a:pt x="0" y="541346"/>
                </a:lnTo>
                <a:lnTo>
                  <a:pt x="0" y="90226"/>
                </a:lnTo>
                <a:cubicBezTo>
                  <a:pt x="0" y="40395"/>
                  <a:pt x="40395" y="0"/>
                  <a:pt x="90225" y="0"/>
                </a:cubicBezTo>
                <a:close/>
              </a:path>
            </a:pathLst>
          </a:custGeom>
          <a:gradFill>
            <a:gsLst>
              <a:gs pos="0">
                <a:srgbClr val="973735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  <a:ln w="9525" algn="ctr">
            <a:solidFill>
              <a:srgbClr val="8E3432"/>
            </a:solidFill>
            <a:round/>
            <a:headEnd/>
            <a:tailEnd/>
          </a:ln>
          <a:effectLst>
            <a:outerShdw blurRad="50800" dist="38100" dir="16200000" rotWithShape="0">
              <a:srgbClr val="8E3432">
                <a:alpha val="40000"/>
              </a:srgbClr>
            </a:outerShdw>
          </a:effectLst>
          <a:scene3d>
            <a:camera prst="orthographicFront"/>
            <a:lightRig rig="contrasting" dir="t"/>
          </a:scene3d>
          <a:sp3d extrusionH="76200" prstMaterial="metal">
            <a:bevelT prst="convex"/>
            <a:bevelB prst="slope"/>
            <a:extrusionClr>
              <a:schemeClr val="accent6">
                <a:lumMod val="20000"/>
                <a:lumOff val="80000"/>
              </a:schemeClr>
            </a:extrusionClr>
          </a:sp3d>
        </p:spPr>
        <p:txBody>
          <a:bodyPr vert="vert27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MS Gothic" pitchFamily="49" charset="-128"/>
              </a:rPr>
              <a:t> </a:t>
            </a:r>
          </a:p>
        </p:txBody>
      </p:sp>
      <p:sp>
        <p:nvSpPr>
          <p:cNvPr id="53257" name="Text Box 8"/>
          <p:cNvSpPr txBox="1">
            <a:spLocks noChangeArrowheads="1"/>
          </p:cNvSpPr>
          <p:nvPr/>
        </p:nvSpPr>
        <p:spPr bwMode="auto">
          <a:xfrm flipH="1">
            <a:off x="9501188" y="1714500"/>
            <a:ext cx="5603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00113" fontAlgn="base">
              <a:spcBef>
                <a:spcPct val="50000"/>
              </a:spcBef>
              <a:spcAft>
                <a:spcPct val="0"/>
              </a:spcAft>
              <a:tabLst>
                <a:tab pos="88900" algn="l"/>
                <a:tab pos="722313" algn="l"/>
              </a:tabLs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3261" name="Text Box 12"/>
          <p:cNvSpPr txBox="1">
            <a:spLocks noChangeArrowheads="1"/>
          </p:cNvSpPr>
          <p:nvPr/>
        </p:nvSpPr>
        <p:spPr bwMode="auto">
          <a:xfrm flipH="1">
            <a:off x="9786938" y="5264150"/>
            <a:ext cx="285750" cy="3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endParaRPr lang="ru-RU" b="1" dirty="0">
              <a:solidFill>
                <a:srgbClr val="6325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MS Gothic" pitchFamily="49" charset="-128"/>
            </a:endParaRPr>
          </a:p>
        </p:txBody>
      </p:sp>
      <p:sp>
        <p:nvSpPr>
          <p:cNvPr id="53263" name="Text Box 14"/>
          <p:cNvSpPr txBox="1">
            <a:spLocks noChangeArrowheads="1"/>
          </p:cNvSpPr>
          <p:nvPr/>
        </p:nvSpPr>
        <p:spPr bwMode="auto">
          <a:xfrm flipH="1">
            <a:off x="9858375" y="785813"/>
            <a:ext cx="285750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96999" name="AutoShape 7"/>
          <p:cNvSpPr>
            <a:spLocks noChangeArrowheads="1"/>
          </p:cNvSpPr>
          <p:nvPr/>
        </p:nvSpPr>
        <p:spPr bwMode="auto">
          <a:xfrm>
            <a:off x="1554218" y="1484783"/>
            <a:ext cx="7367212" cy="1440161"/>
          </a:xfrm>
          <a:prstGeom prst="homePlate">
            <a:avLst>
              <a:gd name="adj" fmla="val 15038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Законодательное регулирование безопасности проведения в сети «Интернет» финансовых операций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214313" y="0"/>
            <a:ext cx="8929687" cy="12926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95350" fontAlgn="base">
              <a:spcBef>
                <a:spcPct val="0"/>
              </a:spcBef>
              <a:defRPr/>
            </a:pPr>
            <a:r>
              <a:rPr lang="ru-RU" sz="2800" b="1" dirty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Развитие законодательства </a:t>
            </a:r>
            <a:r>
              <a:rPr lang="ru-RU" sz="28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/>
            </a:r>
            <a:br>
              <a:rPr lang="ru-RU" sz="28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</a:br>
            <a:r>
              <a:rPr lang="ru-RU" sz="28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в </a:t>
            </a:r>
            <a:r>
              <a:rPr lang="ru-RU" sz="2800" b="1" dirty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сфере </a:t>
            </a:r>
            <a:r>
              <a:rPr lang="ru-RU" sz="28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информационной безопасности кредитно-финансовой сферы</a:t>
            </a:r>
            <a:endParaRPr lang="ru-RU" sz="2800" b="1" dirty="0">
              <a:solidFill>
                <a:srgbClr val="8E3432"/>
              </a:solidFill>
              <a:latin typeface="Arial"/>
              <a:ea typeface="MS Gothic" pitchFamily="49" charset="-128"/>
              <a:cs typeface="Arial" charset="0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1554217" y="4466908"/>
            <a:ext cx="7367210" cy="1584712"/>
          </a:xfrm>
          <a:prstGeom prst="homePlate">
            <a:avLst>
              <a:gd name="adj" fmla="val 14804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Совершенствование механизмов предоставления финансовых услуг в электронной форме </a:t>
            </a:r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1554217" y="3117065"/>
            <a:ext cx="7367211" cy="1135380"/>
          </a:xfrm>
          <a:prstGeom prst="homePlate">
            <a:avLst>
              <a:gd name="adj" fmla="val 14804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Создание российской платежной и логистической инфраструктуры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96483" y="1292662"/>
            <a:ext cx="886718" cy="520052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prstClr val="white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/>
                <a:ea typeface="MS Gothic" pitchFamily="49" charset="-128"/>
                <a:cs typeface="Arial" charset="0"/>
              </a:rPr>
              <a:t>НАПРАВЛЕНИЯ</a:t>
            </a:r>
            <a:endParaRPr lang="ru-RU" sz="2800" b="1" dirty="0">
              <a:solidFill>
                <a:prstClr val="white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"/>
              <a:ea typeface="MS Gothic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7878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с двумя скругленными противолежащими углами 13"/>
          <p:cNvSpPr>
            <a:spLocks noChangeArrowheads="1"/>
          </p:cNvSpPr>
          <p:nvPr/>
        </p:nvSpPr>
        <p:spPr bwMode="auto">
          <a:xfrm rot="16200000">
            <a:off x="-1653832" y="3226102"/>
            <a:ext cx="5256585" cy="1440161"/>
          </a:xfrm>
          <a:custGeom>
            <a:avLst/>
            <a:gdLst>
              <a:gd name="T0" fmla="*/ 637450141 w 2440023"/>
              <a:gd name="T1" fmla="*/ 519587 h 541346"/>
              <a:gd name="T2" fmla="*/ 318725681 w 2440023"/>
              <a:gd name="T3" fmla="*/ 1039180 h 541346"/>
              <a:gd name="T4" fmla="*/ 0 w 2440023"/>
              <a:gd name="T5" fmla="*/ 519587 h 541346"/>
              <a:gd name="T6" fmla="*/ 318725681 w 2440023"/>
              <a:gd name="T7" fmla="*/ 0 h 541346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6426 w 2440023"/>
              <a:gd name="T13" fmla="*/ 26426 h 541346"/>
              <a:gd name="T14" fmla="*/ 2413597 w 2440023"/>
              <a:gd name="T15" fmla="*/ 514920 h 5413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40023" h="541346">
                <a:moveTo>
                  <a:pt x="90226" y="0"/>
                </a:moveTo>
                <a:lnTo>
                  <a:pt x="2440023" y="0"/>
                </a:lnTo>
                <a:lnTo>
                  <a:pt x="2440023" y="451120"/>
                </a:lnTo>
                <a:cubicBezTo>
                  <a:pt x="2440023" y="500950"/>
                  <a:pt x="2399627" y="541345"/>
                  <a:pt x="2349797" y="541346"/>
                </a:cubicBezTo>
                <a:lnTo>
                  <a:pt x="0" y="541346"/>
                </a:lnTo>
                <a:lnTo>
                  <a:pt x="0" y="90226"/>
                </a:lnTo>
                <a:cubicBezTo>
                  <a:pt x="0" y="40395"/>
                  <a:pt x="40395" y="0"/>
                  <a:pt x="90225" y="0"/>
                </a:cubicBezTo>
                <a:close/>
              </a:path>
            </a:pathLst>
          </a:custGeom>
          <a:gradFill>
            <a:gsLst>
              <a:gs pos="0">
                <a:srgbClr val="973735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  <a:ln w="9525" algn="ctr">
            <a:solidFill>
              <a:srgbClr val="8E3432"/>
            </a:solidFill>
            <a:round/>
            <a:headEnd/>
            <a:tailEnd/>
          </a:ln>
          <a:effectLst>
            <a:outerShdw blurRad="50800" dist="38100" dir="16200000" rotWithShape="0">
              <a:srgbClr val="8E3432">
                <a:alpha val="40000"/>
              </a:srgbClr>
            </a:outerShdw>
          </a:effectLst>
          <a:scene3d>
            <a:camera prst="orthographicFront"/>
            <a:lightRig rig="contrasting" dir="t"/>
          </a:scene3d>
          <a:sp3d extrusionH="76200" prstMaterial="metal">
            <a:bevelT prst="convex"/>
            <a:bevelB prst="slope"/>
            <a:extrusionClr>
              <a:schemeClr val="accent6">
                <a:lumMod val="20000"/>
                <a:lumOff val="80000"/>
              </a:schemeClr>
            </a:extrusionClr>
          </a:sp3d>
        </p:spPr>
        <p:txBody>
          <a:bodyPr vert="vert27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MS Gothic" pitchFamily="49" charset="-128"/>
              </a:rPr>
              <a:t> </a:t>
            </a:r>
          </a:p>
        </p:txBody>
      </p:sp>
      <p:sp>
        <p:nvSpPr>
          <p:cNvPr id="53257" name="Text Box 8"/>
          <p:cNvSpPr txBox="1">
            <a:spLocks noChangeArrowheads="1"/>
          </p:cNvSpPr>
          <p:nvPr/>
        </p:nvSpPr>
        <p:spPr bwMode="auto">
          <a:xfrm flipH="1">
            <a:off x="9501188" y="1714500"/>
            <a:ext cx="5603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00113" fontAlgn="base">
              <a:spcBef>
                <a:spcPct val="50000"/>
              </a:spcBef>
              <a:spcAft>
                <a:spcPct val="0"/>
              </a:spcAft>
              <a:tabLst>
                <a:tab pos="88900" algn="l"/>
                <a:tab pos="722313" algn="l"/>
              </a:tabLs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3261" name="Text Box 12"/>
          <p:cNvSpPr txBox="1">
            <a:spLocks noChangeArrowheads="1"/>
          </p:cNvSpPr>
          <p:nvPr/>
        </p:nvSpPr>
        <p:spPr bwMode="auto">
          <a:xfrm flipH="1">
            <a:off x="9786938" y="5264150"/>
            <a:ext cx="285750" cy="3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endParaRPr lang="ru-RU" b="1" dirty="0">
              <a:solidFill>
                <a:srgbClr val="6325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MS Gothic" pitchFamily="49" charset="-128"/>
            </a:endParaRPr>
          </a:p>
        </p:txBody>
      </p:sp>
      <p:sp>
        <p:nvSpPr>
          <p:cNvPr id="53263" name="Text Box 14"/>
          <p:cNvSpPr txBox="1">
            <a:spLocks noChangeArrowheads="1"/>
          </p:cNvSpPr>
          <p:nvPr/>
        </p:nvSpPr>
        <p:spPr bwMode="auto">
          <a:xfrm flipH="1">
            <a:off x="9858375" y="785813"/>
            <a:ext cx="285750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96999" name="AutoShape 7"/>
          <p:cNvSpPr>
            <a:spLocks noChangeArrowheads="1"/>
          </p:cNvSpPr>
          <p:nvPr/>
        </p:nvSpPr>
        <p:spPr bwMode="auto">
          <a:xfrm>
            <a:off x="1554218" y="1484783"/>
            <a:ext cx="7367212" cy="1440161"/>
          </a:xfrm>
          <a:prstGeom prst="homePlate">
            <a:avLst>
              <a:gd name="adj" fmla="val 15038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3600" b="1" dirty="0">
                <a:solidFill>
                  <a:srgbClr val="8E343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alibri" pitchFamily="34" charset="0"/>
                <a:ea typeface="MS Gothic" pitchFamily="49" charset="-128"/>
                <a:cs typeface="Arial" charset="0"/>
              </a:rPr>
              <a:t>Искусственный интеллект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214313" y="0"/>
            <a:ext cx="8929687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95350" fontAlgn="base">
              <a:spcBef>
                <a:spcPct val="0"/>
              </a:spcBef>
              <a:defRPr/>
            </a:pPr>
            <a:r>
              <a:rPr lang="ru-RU" sz="3000" b="1" dirty="0">
                <a:solidFill>
                  <a:srgbClr val="8E343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/>
                <a:ea typeface="MS Gothic" pitchFamily="49" charset="-128"/>
                <a:cs typeface="Arial" charset="0"/>
              </a:rPr>
              <a:t>Развитие законодательства </a:t>
            </a:r>
            <a:r>
              <a:rPr lang="ru-RU" sz="3000" b="1" dirty="0" smtClean="0">
                <a:solidFill>
                  <a:srgbClr val="8E343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/>
                <a:ea typeface="MS Gothic" pitchFamily="49" charset="-128"/>
                <a:cs typeface="Arial" charset="0"/>
              </a:rPr>
              <a:t/>
            </a:r>
            <a:br>
              <a:rPr lang="ru-RU" sz="3000" b="1" dirty="0" smtClean="0">
                <a:solidFill>
                  <a:srgbClr val="8E343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/>
                <a:ea typeface="MS Gothic" pitchFamily="49" charset="-128"/>
                <a:cs typeface="Arial" charset="0"/>
              </a:rPr>
            </a:br>
            <a:r>
              <a:rPr lang="ru-RU" sz="3000" b="1" dirty="0">
                <a:solidFill>
                  <a:srgbClr val="8E343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/>
                <a:ea typeface="MS Gothic" pitchFamily="49" charset="-128"/>
                <a:cs typeface="Arial" charset="0"/>
              </a:rPr>
              <a:t>в </a:t>
            </a:r>
            <a:r>
              <a:rPr lang="ru-RU" sz="3000" b="1" dirty="0" smtClean="0">
                <a:solidFill>
                  <a:srgbClr val="8E343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/>
                <a:ea typeface="MS Gothic" pitchFamily="49" charset="-128"/>
                <a:cs typeface="Arial" charset="0"/>
              </a:rPr>
              <a:t>сфере развития </a:t>
            </a:r>
            <a:r>
              <a:rPr lang="ru-RU" sz="3000" b="1" dirty="0">
                <a:solidFill>
                  <a:srgbClr val="8E343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/>
                <a:ea typeface="MS Gothic" pitchFamily="49" charset="-128"/>
                <a:cs typeface="Arial" charset="0"/>
              </a:rPr>
              <a:t>новых технологий в РФ</a:t>
            </a: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1554217" y="4724118"/>
            <a:ext cx="7367210" cy="1327501"/>
          </a:xfrm>
          <a:prstGeom prst="homePlate">
            <a:avLst>
              <a:gd name="adj" fmla="val 14804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36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Робототехника и биотехнологии</a:t>
            </a:r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1554217" y="3117064"/>
            <a:ext cx="7367211" cy="1392055"/>
          </a:xfrm>
          <a:prstGeom prst="homePlate">
            <a:avLst>
              <a:gd name="adj" fmla="val 14804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3600" b="1" dirty="0">
                <a:solidFill>
                  <a:srgbClr val="8E343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alibri" pitchFamily="34" charset="0"/>
                <a:ea typeface="MS Gothic" pitchFamily="49" charset="-128"/>
                <a:cs typeface="Arial" charset="0"/>
              </a:rPr>
              <a:t>Интернет вещей </a:t>
            </a:r>
            <a:r>
              <a:rPr lang="ru-RU" sz="3600" b="1" dirty="0" smtClean="0">
                <a:solidFill>
                  <a:srgbClr val="8E343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alibri" pitchFamily="34" charset="0"/>
                <a:ea typeface="MS Gothic" pitchFamily="49" charset="-128"/>
                <a:cs typeface="Arial" charset="0"/>
              </a:rPr>
              <a:t/>
            </a:r>
            <a:br>
              <a:rPr lang="ru-RU" sz="3600" b="1" dirty="0" smtClean="0">
                <a:solidFill>
                  <a:srgbClr val="8E343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alibri" pitchFamily="34" charset="0"/>
                <a:ea typeface="MS Gothic" pitchFamily="49" charset="-128"/>
                <a:cs typeface="Arial" charset="0"/>
              </a:rPr>
            </a:br>
            <a:r>
              <a:rPr lang="ru-RU" sz="3600" b="1" dirty="0" smtClean="0">
                <a:solidFill>
                  <a:srgbClr val="8E343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alibri" pitchFamily="34" charset="0"/>
                <a:ea typeface="MS Gothic" pitchFamily="49" charset="-128"/>
                <a:cs typeface="Arial" charset="0"/>
              </a:rPr>
              <a:t>и </a:t>
            </a:r>
            <a:r>
              <a:rPr lang="ru-RU" sz="3600" b="1" dirty="0">
                <a:solidFill>
                  <a:srgbClr val="8E3432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Calibri" pitchFamily="34" charset="0"/>
                <a:ea typeface="MS Gothic" pitchFamily="49" charset="-128"/>
                <a:cs typeface="Arial" charset="0"/>
              </a:rPr>
              <a:t>индустриальный интернет</a:t>
            </a:r>
          </a:p>
        </p:txBody>
      </p:sp>
      <p:sp>
        <p:nvSpPr>
          <p:cNvPr id="15" name="AutoShape 7"/>
          <p:cNvSpPr>
            <a:spLocks noChangeArrowheads="1"/>
          </p:cNvSpPr>
          <p:nvPr/>
        </p:nvSpPr>
        <p:spPr bwMode="auto">
          <a:xfrm>
            <a:off x="1554217" y="1457919"/>
            <a:ext cx="7367212" cy="1440161"/>
          </a:xfrm>
          <a:prstGeom prst="homePlate">
            <a:avLst>
              <a:gd name="adj" fmla="val 15038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36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Искусственный интеллект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214312" y="-26864"/>
            <a:ext cx="8929687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95350" fontAlgn="base">
              <a:spcBef>
                <a:spcPct val="0"/>
              </a:spcBef>
              <a:defRPr/>
            </a:pPr>
            <a:r>
              <a:rPr lang="ru-RU" sz="3000" b="1" dirty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Развитие законодательства </a:t>
            </a:r>
            <a:r>
              <a:rPr lang="ru-RU" sz="30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/>
            </a:r>
            <a:br>
              <a:rPr lang="ru-RU" sz="30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</a:br>
            <a:r>
              <a:rPr lang="ru-RU" sz="3000" b="1" dirty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в </a:t>
            </a:r>
            <a:r>
              <a:rPr lang="ru-RU" sz="30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сфере развития </a:t>
            </a:r>
            <a:r>
              <a:rPr lang="ru-RU" sz="3000" b="1" dirty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новых технологий в РФ</a:t>
            </a:r>
          </a:p>
        </p:txBody>
      </p:sp>
      <p:sp>
        <p:nvSpPr>
          <p:cNvPr id="17" name="AutoShape 6"/>
          <p:cNvSpPr>
            <a:spLocks noChangeArrowheads="1"/>
          </p:cNvSpPr>
          <p:nvPr/>
        </p:nvSpPr>
        <p:spPr bwMode="auto">
          <a:xfrm>
            <a:off x="1554216" y="3090200"/>
            <a:ext cx="7367211" cy="1392055"/>
          </a:xfrm>
          <a:prstGeom prst="homePlate">
            <a:avLst>
              <a:gd name="adj" fmla="val 14804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36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Интернет вещей </a:t>
            </a:r>
            <a:r>
              <a:rPr lang="ru-RU" sz="3600" b="1" dirty="0" smtClean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/>
            </a:r>
            <a:br>
              <a:rPr lang="ru-RU" sz="3600" b="1" dirty="0" smtClean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</a:br>
            <a:r>
              <a:rPr lang="ru-RU" sz="3600" b="1" dirty="0" smtClean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и </a:t>
            </a:r>
            <a:r>
              <a:rPr lang="ru-RU" sz="36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индустриальный интернет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81655" y="1317890"/>
            <a:ext cx="886718" cy="520052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prstClr val="white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/>
                <a:ea typeface="MS Gothic" pitchFamily="49" charset="-128"/>
                <a:cs typeface="Arial" charset="0"/>
              </a:rPr>
              <a:t>НАПРАВЛЕНИЯ</a:t>
            </a:r>
            <a:endParaRPr lang="ru-RU" sz="2800" b="1" dirty="0">
              <a:solidFill>
                <a:prstClr val="white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"/>
              <a:ea typeface="MS Gothic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43277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с двумя скругленными противолежащими углами 13"/>
          <p:cNvSpPr>
            <a:spLocks noChangeArrowheads="1"/>
          </p:cNvSpPr>
          <p:nvPr/>
        </p:nvSpPr>
        <p:spPr bwMode="auto">
          <a:xfrm rot="16200000">
            <a:off x="-1653832" y="3226102"/>
            <a:ext cx="5256585" cy="1440161"/>
          </a:xfrm>
          <a:custGeom>
            <a:avLst/>
            <a:gdLst>
              <a:gd name="T0" fmla="*/ 637450141 w 2440023"/>
              <a:gd name="T1" fmla="*/ 519587 h 541346"/>
              <a:gd name="T2" fmla="*/ 318725681 w 2440023"/>
              <a:gd name="T3" fmla="*/ 1039180 h 541346"/>
              <a:gd name="T4" fmla="*/ 0 w 2440023"/>
              <a:gd name="T5" fmla="*/ 519587 h 541346"/>
              <a:gd name="T6" fmla="*/ 318725681 w 2440023"/>
              <a:gd name="T7" fmla="*/ 0 h 541346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6426 w 2440023"/>
              <a:gd name="T13" fmla="*/ 26426 h 541346"/>
              <a:gd name="T14" fmla="*/ 2413597 w 2440023"/>
              <a:gd name="T15" fmla="*/ 514920 h 5413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40023" h="541346">
                <a:moveTo>
                  <a:pt x="90226" y="0"/>
                </a:moveTo>
                <a:lnTo>
                  <a:pt x="2440023" y="0"/>
                </a:lnTo>
                <a:lnTo>
                  <a:pt x="2440023" y="451120"/>
                </a:lnTo>
                <a:cubicBezTo>
                  <a:pt x="2440023" y="500950"/>
                  <a:pt x="2399627" y="541345"/>
                  <a:pt x="2349797" y="541346"/>
                </a:cubicBezTo>
                <a:lnTo>
                  <a:pt x="0" y="541346"/>
                </a:lnTo>
                <a:lnTo>
                  <a:pt x="0" y="90226"/>
                </a:lnTo>
                <a:cubicBezTo>
                  <a:pt x="0" y="40395"/>
                  <a:pt x="40395" y="0"/>
                  <a:pt x="90225" y="0"/>
                </a:cubicBezTo>
                <a:close/>
              </a:path>
            </a:pathLst>
          </a:custGeom>
          <a:gradFill>
            <a:gsLst>
              <a:gs pos="0">
                <a:srgbClr val="973735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  <a:ln w="9525" algn="ctr">
            <a:solidFill>
              <a:srgbClr val="8E3432"/>
            </a:solidFill>
            <a:round/>
            <a:headEnd/>
            <a:tailEnd/>
          </a:ln>
          <a:effectLst>
            <a:outerShdw blurRad="50800" dist="38100" dir="16200000" rotWithShape="0">
              <a:srgbClr val="8E3432">
                <a:alpha val="40000"/>
              </a:srgbClr>
            </a:outerShdw>
          </a:effectLst>
          <a:scene3d>
            <a:camera prst="orthographicFront"/>
            <a:lightRig rig="contrasting" dir="t"/>
          </a:scene3d>
          <a:sp3d extrusionH="76200" prstMaterial="metal">
            <a:bevelT prst="convex"/>
            <a:bevelB prst="slope"/>
            <a:extrusionClr>
              <a:schemeClr val="accent6">
                <a:lumMod val="20000"/>
                <a:lumOff val="80000"/>
              </a:schemeClr>
            </a:extrusionClr>
          </a:sp3d>
        </p:spPr>
        <p:txBody>
          <a:bodyPr vert="vert27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MS Gothic" pitchFamily="49" charset="-128"/>
              </a:rPr>
              <a:t> </a:t>
            </a:r>
          </a:p>
        </p:txBody>
      </p:sp>
      <p:sp>
        <p:nvSpPr>
          <p:cNvPr id="53257" name="Text Box 8"/>
          <p:cNvSpPr txBox="1">
            <a:spLocks noChangeArrowheads="1"/>
          </p:cNvSpPr>
          <p:nvPr/>
        </p:nvSpPr>
        <p:spPr bwMode="auto">
          <a:xfrm flipH="1">
            <a:off x="9501188" y="1714500"/>
            <a:ext cx="5603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00113" fontAlgn="base">
              <a:spcBef>
                <a:spcPct val="50000"/>
              </a:spcBef>
              <a:spcAft>
                <a:spcPct val="0"/>
              </a:spcAft>
              <a:tabLst>
                <a:tab pos="88900" algn="l"/>
                <a:tab pos="722313" algn="l"/>
              </a:tabLs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3261" name="Text Box 12"/>
          <p:cNvSpPr txBox="1">
            <a:spLocks noChangeArrowheads="1"/>
          </p:cNvSpPr>
          <p:nvPr/>
        </p:nvSpPr>
        <p:spPr bwMode="auto">
          <a:xfrm flipH="1">
            <a:off x="9786938" y="5264150"/>
            <a:ext cx="285750" cy="3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endParaRPr lang="ru-RU" b="1" dirty="0">
              <a:solidFill>
                <a:srgbClr val="6325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MS Gothic" pitchFamily="49" charset="-128"/>
            </a:endParaRPr>
          </a:p>
        </p:txBody>
      </p:sp>
      <p:sp>
        <p:nvSpPr>
          <p:cNvPr id="53263" name="Text Box 14"/>
          <p:cNvSpPr txBox="1">
            <a:spLocks noChangeArrowheads="1"/>
          </p:cNvSpPr>
          <p:nvPr/>
        </p:nvSpPr>
        <p:spPr bwMode="auto">
          <a:xfrm flipH="1">
            <a:off x="9858375" y="785813"/>
            <a:ext cx="285750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96999" name="AutoShape 7"/>
          <p:cNvSpPr>
            <a:spLocks noChangeArrowheads="1"/>
          </p:cNvSpPr>
          <p:nvPr/>
        </p:nvSpPr>
        <p:spPr bwMode="auto">
          <a:xfrm>
            <a:off x="1554218" y="1484783"/>
            <a:ext cx="7367212" cy="2459270"/>
          </a:xfrm>
          <a:prstGeom prst="homePlate">
            <a:avLst>
              <a:gd name="adj" fmla="val 15038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 </a:t>
            </a:r>
            <a:r>
              <a:rPr lang="ru-RU" sz="2800" b="1" dirty="0" smtClean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Изменения в </a:t>
            </a:r>
            <a:r>
              <a:rPr lang="ru-RU" sz="2800" b="1" smtClean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законодательстве РФ, </a:t>
            </a:r>
            <a:r>
              <a:rPr lang="ru-RU" sz="2800" b="1" dirty="0" smtClean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направленные </a:t>
            </a: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на обеспечение соответствия нормативно-правового регулирования темпам развития цифровой экономики и устранения административных барьеров 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214313" y="0"/>
            <a:ext cx="8929687" cy="11079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95350" fontAlgn="base">
              <a:spcBef>
                <a:spcPct val="0"/>
              </a:spcBef>
              <a:defRPr/>
            </a:pPr>
            <a:r>
              <a:rPr lang="ru-RU" sz="3600" b="1" dirty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Развитие законодательства </a:t>
            </a:r>
            <a:r>
              <a:rPr lang="ru-RU" sz="36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/>
            </a:r>
            <a:br>
              <a:rPr lang="ru-RU" sz="36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</a:br>
            <a:r>
              <a:rPr lang="ru-RU" sz="36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в </a:t>
            </a:r>
            <a:r>
              <a:rPr lang="ru-RU" sz="3600" b="1" dirty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сфере </a:t>
            </a:r>
            <a:r>
              <a:rPr lang="ru-RU" sz="36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цифровой экономики</a:t>
            </a:r>
            <a:endParaRPr lang="ru-RU" sz="3600" b="1" dirty="0">
              <a:solidFill>
                <a:srgbClr val="8E3432"/>
              </a:solidFill>
              <a:latin typeface="Arial"/>
              <a:ea typeface="MS Gothic" pitchFamily="49" charset="-128"/>
              <a:cs typeface="Arial" charset="0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1554218" y="4153947"/>
            <a:ext cx="7367208" cy="2200884"/>
          </a:xfrm>
          <a:prstGeom prst="homePlate">
            <a:avLst>
              <a:gd name="adj" fmla="val 14804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 </a:t>
            </a:r>
            <a:r>
              <a:rPr lang="ru-RU" sz="2800" b="1" dirty="0" smtClean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Обеспечение </a:t>
            </a: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участие российских </a:t>
            </a:r>
            <a:r>
              <a:rPr lang="ru-RU" sz="2800" b="1" dirty="0" smtClean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государственных органов </a:t>
            </a: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и организаций в разработке международных договоров и иных документов в сфере цифровой экономики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34697" y="1343789"/>
            <a:ext cx="886718" cy="520052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prstClr val="white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/>
                <a:ea typeface="MS Gothic" pitchFamily="49" charset="-128"/>
                <a:cs typeface="Arial" charset="0"/>
              </a:rPr>
              <a:t>НАПРАВЛЕНИЯ</a:t>
            </a:r>
            <a:endParaRPr lang="ru-RU" sz="2800" b="1" dirty="0">
              <a:solidFill>
                <a:prstClr val="white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"/>
              <a:ea typeface="MS Gothic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8726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с двумя скругленными противолежащими углами 13"/>
          <p:cNvSpPr>
            <a:spLocks noChangeArrowheads="1"/>
          </p:cNvSpPr>
          <p:nvPr/>
        </p:nvSpPr>
        <p:spPr bwMode="auto">
          <a:xfrm rot="16200000">
            <a:off x="-1653832" y="3226102"/>
            <a:ext cx="5256585" cy="1440161"/>
          </a:xfrm>
          <a:custGeom>
            <a:avLst/>
            <a:gdLst>
              <a:gd name="T0" fmla="*/ 637450141 w 2440023"/>
              <a:gd name="T1" fmla="*/ 519587 h 541346"/>
              <a:gd name="T2" fmla="*/ 318725681 w 2440023"/>
              <a:gd name="T3" fmla="*/ 1039180 h 541346"/>
              <a:gd name="T4" fmla="*/ 0 w 2440023"/>
              <a:gd name="T5" fmla="*/ 519587 h 541346"/>
              <a:gd name="T6" fmla="*/ 318725681 w 2440023"/>
              <a:gd name="T7" fmla="*/ 0 h 541346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6426 w 2440023"/>
              <a:gd name="T13" fmla="*/ 26426 h 541346"/>
              <a:gd name="T14" fmla="*/ 2413597 w 2440023"/>
              <a:gd name="T15" fmla="*/ 514920 h 5413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40023" h="541346">
                <a:moveTo>
                  <a:pt x="90226" y="0"/>
                </a:moveTo>
                <a:lnTo>
                  <a:pt x="2440023" y="0"/>
                </a:lnTo>
                <a:lnTo>
                  <a:pt x="2440023" y="451120"/>
                </a:lnTo>
                <a:cubicBezTo>
                  <a:pt x="2440023" y="500950"/>
                  <a:pt x="2399627" y="541345"/>
                  <a:pt x="2349797" y="541346"/>
                </a:cubicBezTo>
                <a:lnTo>
                  <a:pt x="0" y="541346"/>
                </a:lnTo>
                <a:lnTo>
                  <a:pt x="0" y="90226"/>
                </a:lnTo>
                <a:cubicBezTo>
                  <a:pt x="0" y="40395"/>
                  <a:pt x="40395" y="0"/>
                  <a:pt x="90225" y="0"/>
                </a:cubicBezTo>
                <a:close/>
              </a:path>
            </a:pathLst>
          </a:custGeom>
          <a:gradFill>
            <a:gsLst>
              <a:gs pos="0">
                <a:srgbClr val="973735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  <a:ln w="9525" algn="ctr">
            <a:solidFill>
              <a:srgbClr val="8E3432"/>
            </a:solidFill>
            <a:round/>
            <a:headEnd/>
            <a:tailEnd/>
          </a:ln>
          <a:effectLst>
            <a:outerShdw blurRad="50800" dist="38100" dir="16200000" rotWithShape="0">
              <a:srgbClr val="8E3432">
                <a:alpha val="40000"/>
              </a:srgbClr>
            </a:outerShdw>
          </a:effectLst>
          <a:scene3d>
            <a:camera prst="orthographicFront"/>
            <a:lightRig rig="contrasting" dir="t"/>
          </a:scene3d>
          <a:sp3d extrusionH="76200" prstMaterial="metal">
            <a:bevelT prst="convex"/>
            <a:bevelB prst="slope"/>
            <a:extrusionClr>
              <a:schemeClr val="accent6">
                <a:lumMod val="20000"/>
                <a:lumOff val="80000"/>
              </a:schemeClr>
            </a:extrusionClr>
          </a:sp3d>
        </p:spPr>
        <p:txBody>
          <a:bodyPr vert="vert27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MS Gothic" pitchFamily="49" charset="-128"/>
              </a:rPr>
              <a:t> </a:t>
            </a:r>
          </a:p>
        </p:txBody>
      </p:sp>
      <p:sp>
        <p:nvSpPr>
          <p:cNvPr id="53257" name="Text Box 8"/>
          <p:cNvSpPr txBox="1">
            <a:spLocks noChangeArrowheads="1"/>
          </p:cNvSpPr>
          <p:nvPr/>
        </p:nvSpPr>
        <p:spPr bwMode="auto">
          <a:xfrm flipH="1">
            <a:off x="9501188" y="1714500"/>
            <a:ext cx="5603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00113" fontAlgn="base">
              <a:spcBef>
                <a:spcPct val="50000"/>
              </a:spcBef>
              <a:spcAft>
                <a:spcPct val="0"/>
              </a:spcAft>
              <a:tabLst>
                <a:tab pos="88900" algn="l"/>
                <a:tab pos="722313" algn="l"/>
              </a:tabLs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3261" name="Text Box 12"/>
          <p:cNvSpPr txBox="1">
            <a:spLocks noChangeArrowheads="1"/>
          </p:cNvSpPr>
          <p:nvPr/>
        </p:nvSpPr>
        <p:spPr bwMode="auto">
          <a:xfrm flipH="1">
            <a:off x="9786938" y="5264150"/>
            <a:ext cx="285750" cy="3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endParaRPr lang="ru-RU" b="1" dirty="0">
              <a:solidFill>
                <a:srgbClr val="6325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MS Gothic" pitchFamily="49" charset="-128"/>
            </a:endParaRPr>
          </a:p>
        </p:txBody>
      </p:sp>
      <p:sp>
        <p:nvSpPr>
          <p:cNvPr id="53263" name="Text Box 14"/>
          <p:cNvSpPr txBox="1">
            <a:spLocks noChangeArrowheads="1"/>
          </p:cNvSpPr>
          <p:nvPr/>
        </p:nvSpPr>
        <p:spPr bwMode="auto">
          <a:xfrm flipH="1">
            <a:off x="9858375" y="785813"/>
            <a:ext cx="285750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96999" name="AutoShape 7"/>
          <p:cNvSpPr>
            <a:spLocks noChangeArrowheads="1"/>
          </p:cNvSpPr>
          <p:nvPr/>
        </p:nvSpPr>
        <p:spPr bwMode="auto">
          <a:xfrm>
            <a:off x="1554218" y="1484783"/>
            <a:ext cx="7367212" cy="2459270"/>
          </a:xfrm>
          <a:prstGeom prst="homePlate">
            <a:avLst>
              <a:gd name="adj" fmla="val 15038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 Законодательное регулирование защиты прав российских потребителей при продаже товаров с использованием сети «Интернет» и дистанционном оказании услуг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214313" y="0"/>
            <a:ext cx="8929687" cy="11079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95350" fontAlgn="base">
              <a:spcBef>
                <a:spcPct val="0"/>
              </a:spcBef>
              <a:defRPr/>
            </a:pPr>
            <a:r>
              <a:rPr lang="ru-RU" sz="3600" b="1" dirty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Развитие законодательства </a:t>
            </a:r>
            <a:r>
              <a:rPr lang="ru-RU" sz="36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/>
            </a:r>
            <a:br>
              <a:rPr lang="ru-RU" sz="36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</a:br>
            <a:r>
              <a:rPr lang="ru-RU" sz="36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в </a:t>
            </a:r>
            <a:r>
              <a:rPr lang="ru-RU" sz="3600" b="1" dirty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сфере </a:t>
            </a:r>
            <a:r>
              <a:rPr lang="ru-RU" sz="36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электронной коммерции</a:t>
            </a:r>
            <a:endParaRPr lang="ru-RU" sz="3600" b="1" dirty="0">
              <a:solidFill>
                <a:srgbClr val="8E3432"/>
              </a:solidFill>
              <a:latin typeface="Arial"/>
              <a:ea typeface="MS Gothic" pitchFamily="49" charset="-128"/>
              <a:cs typeface="Arial" charset="0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1554218" y="4153947"/>
            <a:ext cx="7367207" cy="1795333"/>
          </a:xfrm>
          <a:prstGeom prst="homePlate">
            <a:avLst>
              <a:gd name="adj" fmla="val 14804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Осуществление расчетов между участниками электронной торговли через российскую платежную систему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60940" y="1328754"/>
            <a:ext cx="886718" cy="520052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prstClr val="white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/>
                <a:ea typeface="MS Gothic" pitchFamily="49" charset="-128"/>
                <a:cs typeface="Arial" charset="0"/>
              </a:rPr>
              <a:t>НАПРАВЛЕНИЯ</a:t>
            </a:r>
            <a:endParaRPr lang="ru-RU" sz="2800" b="1" dirty="0">
              <a:solidFill>
                <a:prstClr val="white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"/>
              <a:ea typeface="MS Gothic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7261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с двумя скругленными противолежащими углами 13"/>
          <p:cNvSpPr>
            <a:spLocks noChangeArrowheads="1"/>
          </p:cNvSpPr>
          <p:nvPr/>
        </p:nvSpPr>
        <p:spPr bwMode="auto">
          <a:xfrm rot="16200000">
            <a:off x="-1653832" y="3226102"/>
            <a:ext cx="5256585" cy="1440161"/>
          </a:xfrm>
          <a:custGeom>
            <a:avLst/>
            <a:gdLst>
              <a:gd name="T0" fmla="*/ 637450141 w 2440023"/>
              <a:gd name="T1" fmla="*/ 519587 h 541346"/>
              <a:gd name="T2" fmla="*/ 318725681 w 2440023"/>
              <a:gd name="T3" fmla="*/ 1039180 h 541346"/>
              <a:gd name="T4" fmla="*/ 0 w 2440023"/>
              <a:gd name="T5" fmla="*/ 519587 h 541346"/>
              <a:gd name="T6" fmla="*/ 318725681 w 2440023"/>
              <a:gd name="T7" fmla="*/ 0 h 541346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6426 w 2440023"/>
              <a:gd name="T13" fmla="*/ 26426 h 541346"/>
              <a:gd name="T14" fmla="*/ 2413597 w 2440023"/>
              <a:gd name="T15" fmla="*/ 514920 h 5413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40023" h="541346">
                <a:moveTo>
                  <a:pt x="90226" y="0"/>
                </a:moveTo>
                <a:lnTo>
                  <a:pt x="2440023" y="0"/>
                </a:lnTo>
                <a:lnTo>
                  <a:pt x="2440023" y="451120"/>
                </a:lnTo>
                <a:cubicBezTo>
                  <a:pt x="2440023" y="500950"/>
                  <a:pt x="2399627" y="541345"/>
                  <a:pt x="2349797" y="541346"/>
                </a:cubicBezTo>
                <a:lnTo>
                  <a:pt x="0" y="541346"/>
                </a:lnTo>
                <a:lnTo>
                  <a:pt x="0" y="90226"/>
                </a:lnTo>
                <a:cubicBezTo>
                  <a:pt x="0" y="40395"/>
                  <a:pt x="40395" y="0"/>
                  <a:pt x="90225" y="0"/>
                </a:cubicBezTo>
                <a:close/>
              </a:path>
            </a:pathLst>
          </a:custGeom>
          <a:gradFill>
            <a:gsLst>
              <a:gs pos="0">
                <a:srgbClr val="973735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  <a:ln w="9525" algn="ctr">
            <a:solidFill>
              <a:srgbClr val="8E3432"/>
            </a:solidFill>
            <a:round/>
            <a:headEnd/>
            <a:tailEnd/>
          </a:ln>
          <a:effectLst>
            <a:outerShdw blurRad="50800" dist="38100" dir="16200000" rotWithShape="0">
              <a:srgbClr val="8E3432">
                <a:alpha val="40000"/>
              </a:srgbClr>
            </a:outerShdw>
          </a:effectLst>
          <a:scene3d>
            <a:camera prst="orthographicFront"/>
            <a:lightRig rig="contrasting" dir="t"/>
          </a:scene3d>
          <a:sp3d extrusionH="76200" prstMaterial="metal">
            <a:bevelT prst="convex"/>
            <a:bevelB prst="slope"/>
            <a:extrusionClr>
              <a:schemeClr val="accent6">
                <a:lumMod val="20000"/>
                <a:lumOff val="80000"/>
              </a:schemeClr>
            </a:extrusionClr>
          </a:sp3d>
        </p:spPr>
        <p:txBody>
          <a:bodyPr vert="vert27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MS Gothic" pitchFamily="49" charset="-128"/>
              </a:rPr>
              <a:t> </a:t>
            </a:r>
          </a:p>
        </p:txBody>
      </p:sp>
      <p:sp>
        <p:nvSpPr>
          <p:cNvPr id="53257" name="Text Box 8"/>
          <p:cNvSpPr txBox="1">
            <a:spLocks noChangeArrowheads="1"/>
          </p:cNvSpPr>
          <p:nvPr/>
        </p:nvSpPr>
        <p:spPr bwMode="auto">
          <a:xfrm flipH="1">
            <a:off x="9501188" y="1714500"/>
            <a:ext cx="5603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00113" fontAlgn="base">
              <a:spcBef>
                <a:spcPct val="50000"/>
              </a:spcBef>
              <a:spcAft>
                <a:spcPct val="0"/>
              </a:spcAft>
              <a:tabLst>
                <a:tab pos="88900" algn="l"/>
                <a:tab pos="722313" algn="l"/>
              </a:tabLs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3261" name="Text Box 12"/>
          <p:cNvSpPr txBox="1">
            <a:spLocks noChangeArrowheads="1"/>
          </p:cNvSpPr>
          <p:nvPr/>
        </p:nvSpPr>
        <p:spPr bwMode="auto">
          <a:xfrm flipH="1">
            <a:off x="9786938" y="5264150"/>
            <a:ext cx="285750" cy="3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endParaRPr lang="ru-RU" b="1" dirty="0">
              <a:solidFill>
                <a:srgbClr val="6325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MS Gothic" pitchFamily="49" charset="-128"/>
            </a:endParaRPr>
          </a:p>
        </p:txBody>
      </p:sp>
      <p:sp>
        <p:nvSpPr>
          <p:cNvPr id="53263" name="Text Box 14"/>
          <p:cNvSpPr txBox="1">
            <a:spLocks noChangeArrowheads="1"/>
          </p:cNvSpPr>
          <p:nvPr/>
        </p:nvSpPr>
        <p:spPr bwMode="auto">
          <a:xfrm flipH="1">
            <a:off x="9858375" y="785813"/>
            <a:ext cx="285750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96999" name="AutoShape 7"/>
          <p:cNvSpPr>
            <a:spLocks noChangeArrowheads="1"/>
          </p:cNvSpPr>
          <p:nvPr/>
        </p:nvSpPr>
        <p:spPr bwMode="auto">
          <a:xfrm>
            <a:off x="1554218" y="1484783"/>
            <a:ext cx="7367212" cy="1368153"/>
          </a:xfrm>
          <a:prstGeom prst="homePlate">
            <a:avLst>
              <a:gd name="adj" fmla="val 15038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 Повышение грамотности в сфере информационного права и информационной безопасности широкого круга людей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214313" y="0"/>
            <a:ext cx="8929687" cy="11079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95350" fontAlgn="base">
              <a:spcBef>
                <a:spcPct val="0"/>
              </a:spcBef>
              <a:defRPr/>
            </a:pPr>
            <a:r>
              <a:rPr lang="ru-RU" sz="3600" b="1" dirty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Развитие </a:t>
            </a:r>
            <a:r>
              <a:rPr lang="ru-RU" sz="36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информационного общества в Российской Федерации</a:t>
            </a:r>
            <a:endParaRPr lang="ru-RU" sz="3600" b="1" dirty="0">
              <a:solidFill>
                <a:srgbClr val="8E3432"/>
              </a:solidFill>
              <a:latin typeface="Arial"/>
              <a:ea typeface="MS Gothic" pitchFamily="49" charset="-128"/>
              <a:cs typeface="Arial" charset="0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1571953" y="4518923"/>
            <a:ext cx="7349472" cy="1110203"/>
          </a:xfrm>
          <a:prstGeom prst="homePlate">
            <a:avLst>
              <a:gd name="adj" fmla="val 14804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Своевременное принятие законодательства в сфере информационного права</a:t>
            </a: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1571953" y="3019829"/>
            <a:ext cx="7367212" cy="1368153"/>
          </a:xfrm>
          <a:prstGeom prst="homePlate">
            <a:avLst>
              <a:gd name="adj" fmla="val 15038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 Систематизация действующего законодательства в сфере информационного права и безопасности </a:t>
            </a:r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1571953" y="5747798"/>
            <a:ext cx="7349472" cy="607034"/>
          </a:xfrm>
          <a:prstGeom prst="homePlate">
            <a:avLst>
              <a:gd name="adj" fmla="val 14804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Предупреждение информационных угроз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52072" y="1345918"/>
            <a:ext cx="886718" cy="520052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prstClr val="white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/>
                <a:ea typeface="MS Gothic" pitchFamily="49" charset="-128"/>
                <a:cs typeface="Arial" charset="0"/>
              </a:rPr>
              <a:t>НАПРАВЛЕНИЯ</a:t>
            </a:r>
            <a:endParaRPr lang="ru-RU" sz="2800" b="1" dirty="0">
              <a:solidFill>
                <a:prstClr val="white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"/>
              <a:ea typeface="MS Gothic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04125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7" name="Text Box 8"/>
          <p:cNvSpPr txBox="1">
            <a:spLocks noChangeArrowheads="1"/>
          </p:cNvSpPr>
          <p:nvPr/>
        </p:nvSpPr>
        <p:spPr bwMode="auto">
          <a:xfrm flipH="1">
            <a:off x="9501188" y="1714500"/>
            <a:ext cx="5603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00113" fontAlgn="base">
              <a:spcBef>
                <a:spcPct val="50000"/>
              </a:spcBef>
              <a:spcAft>
                <a:spcPct val="0"/>
              </a:spcAft>
              <a:tabLst>
                <a:tab pos="88900" algn="l"/>
                <a:tab pos="722313" algn="l"/>
              </a:tabLs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3261" name="Text Box 12"/>
          <p:cNvSpPr txBox="1">
            <a:spLocks noChangeArrowheads="1"/>
          </p:cNvSpPr>
          <p:nvPr/>
        </p:nvSpPr>
        <p:spPr bwMode="auto">
          <a:xfrm flipH="1">
            <a:off x="9786938" y="5264150"/>
            <a:ext cx="285750" cy="3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endParaRPr lang="ru-RU" b="1" dirty="0">
              <a:solidFill>
                <a:srgbClr val="6325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MS Gothic" pitchFamily="49" charset="-128"/>
            </a:endParaRPr>
          </a:p>
        </p:txBody>
      </p:sp>
      <p:sp>
        <p:nvSpPr>
          <p:cNvPr id="53263" name="Text Box 14"/>
          <p:cNvSpPr txBox="1">
            <a:spLocks noChangeArrowheads="1"/>
          </p:cNvSpPr>
          <p:nvPr/>
        </p:nvSpPr>
        <p:spPr bwMode="auto">
          <a:xfrm flipH="1">
            <a:off x="9858375" y="785813"/>
            <a:ext cx="285750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895350">
              <a:defRPr/>
            </a:pPr>
            <a:r>
              <a:rPr lang="ru-RU" b="1" dirty="0">
                <a:solidFill>
                  <a:srgbClr val="8E3432"/>
                </a:solidFill>
                <a:ea typeface="MS Gothic" pitchFamily="49" charset="-128"/>
                <a:cs typeface="Arial" charset="0"/>
              </a:rPr>
              <a:t>Основные стратегические и доктринальные документы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5257800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sz="26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Указ Президента РФ от 05.12.2016 № 646 </a:t>
            </a:r>
            <a:r>
              <a:rPr lang="ru-RU" sz="2600" b="1" dirty="0" smtClean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/>
            </a:r>
            <a:br>
              <a:rPr lang="ru-RU" sz="2600" b="1" dirty="0" smtClean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</a:br>
            <a:r>
              <a:rPr lang="ru-RU" sz="2600" b="1" dirty="0" smtClean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"</a:t>
            </a:r>
            <a:r>
              <a:rPr lang="ru-RU" sz="26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Об утверждении Доктрины информационной безопасности Российской Федерации"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6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Указ Президента РФ от 09.05.2017 № 203 "О Стратегии развития информационного общества в Российской Федерации на 2017 - 2030 годы "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6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 Указ Президента РФ от 31.12.2015 № 683 "О Стратегии национальной безопасности Российской Федерации"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6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 Указ Президента РФ от 01.12.2016 № 642 "О Стратегии научно-технологического развития Российской Федерации"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18519747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с двумя скругленными противолежащими углами 13"/>
          <p:cNvSpPr>
            <a:spLocks noChangeArrowheads="1"/>
          </p:cNvSpPr>
          <p:nvPr/>
        </p:nvSpPr>
        <p:spPr bwMode="auto">
          <a:xfrm rot="16200000">
            <a:off x="-1584684" y="3176973"/>
            <a:ext cx="5256585" cy="1440161"/>
          </a:xfrm>
          <a:custGeom>
            <a:avLst/>
            <a:gdLst>
              <a:gd name="T0" fmla="*/ 637450141 w 2440023"/>
              <a:gd name="T1" fmla="*/ 519587 h 541346"/>
              <a:gd name="T2" fmla="*/ 318725681 w 2440023"/>
              <a:gd name="T3" fmla="*/ 1039180 h 541346"/>
              <a:gd name="T4" fmla="*/ 0 w 2440023"/>
              <a:gd name="T5" fmla="*/ 519587 h 541346"/>
              <a:gd name="T6" fmla="*/ 318725681 w 2440023"/>
              <a:gd name="T7" fmla="*/ 0 h 541346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6426 w 2440023"/>
              <a:gd name="T13" fmla="*/ 26426 h 541346"/>
              <a:gd name="T14" fmla="*/ 2413597 w 2440023"/>
              <a:gd name="T15" fmla="*/ 514920 h 5413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40023" h="541346">
                <a:moveTo>
                  <a:pt x="90226" y="0"/>
                </a:moveTo>
                <a:lnTo>
                  <a:pt x="2440023" y="0"/>
                </a:lnTo>
                <a:lnTo>
                  <a:pt x="2440023" y="451120"/>
                </a:lnTo>
                <a:cubicBezTo>
                  <a:pt x="2440023" y="500950"/>
                  <a:pt x="2399627" y="541345"/>
                  <a:pt x="2349797" y="541346"/>
                </a:cubicBezTo>
                <a:lnTo>
                  <a:pt x="0" y="541346"/>
                </a:lnTo>
                <a:lnTo>
                  <a:pt x="0" y="90226"/>
                </a:lnTo>
                <a:cubicBezTo>
                  <a:pt x="0" y="40395"/>
                  <a:pt x="40395" y="0"/>
                  <a:pt x="90225" y="0"/>
                </a:cubicBezTo>
                <a:close/>
              </a:path>
            </a:pathLst>
          </a:custGeom>
          <a:gradFill>
            <a:gsLst>
              <a:gs pos="0">
                <a:srgbClr val="973735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  <a:ln w="9525" algn="ctr">
            <a:solidFill>
              <a:srgbClr val="8E3432"/>
            </a:solidFill>
            <a:round/>
            <a:headEnd/>
            <a:tailEnd/>
          </a:ln>
          <a:effectLst>
            <a:outerShdw blurRad="50800" dist="38100" dir="16200000" rotWithShape="0">
              <a:srgbClr val="8E3432">
                <a:alpha val="40000"/>
              </a:srgbClr>
            </a:outerShdw>
          </a:effectLst>
          <a:scene3d>
            <a:camera prst="orthographicFront"/>
            <a:lightRig rig="contrasting" dir="t"/>
          </a:scene3d>
          <a:sp3d extrusionH="76200" prstMaterial="metal">
            <a:bevelT prst="convex"/>
            <a:bevelB prst="slope"/>
            <a:extrusionClr>
              <a:schemeClr val="accent6">
                <a:lumMod val="20000"/>
                <a:lumOff val="80000"/>
              </a:schemeClr>
            </a:extrusionClr>
          </a:sp3d>
        </p:spPr>
        <p:txBody>
          <a:bodyPr vert="vert27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latin typeface="Calibri" pitchFamily="34" charset="0"/>
                <a:ea typeface="MS Gothic" pitchFamily="49" charset="-128"/>
              </a:rPr>
              <a:t> </a:t>
            </a:r>
          </a:p>
        </p:txBody>
      </p:sp>
      <p:sp>
        <p:nvSpPr>
          <p:cNvPr id="53257" name="Text Box 8"/>
          <p:cNvSpPr txBox="1">
            <a:spLocks noChangeArrowheads="1"/>
          </p:cNvSpPr>
          <p:nvPr/>
        </p:nvSpPr>
        <p:spPr bwMode="auto">
          <a:xfrm flipH="1">
            <a:off x="9501188" y="1714500"/>
            <a:ext cx="5603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00113" fontAlgn="base">
              <a:spcBef>
                <a:spcPct val="50000"/>
              </a:spcBef>
              <a:spcAft>
                <a:spcPct val="0"/>
              </a:spcAft>
              <a:tabLst>
                <a:tab pos="88900" algn="l"/>
                <a:tab pos="722313" algn="l"/>
              </a:tabLs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3261" name="Text Box 12"/>
          <p:cNvSpPr txBox="1">
            <a:spLocks noChangeArrowheads="1"/>
          </p:cNvSpPr>
          <p:nvPr/>
        </p:nvSpPr>
        <p:spPr bwMode="auto">
          <a:xfrm flipH="1">
            <a:off x="9786938" y="5264150"/>
            <a:ext cx="285750" cy="3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endParaRPr lang="ru-RU" b="1" dirty="0">
              <a:solidFill>
                <a:srgbClr val="6325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MS Gothic" pitchFamily="49" charset="-128"/>
            </a:endParaRPr>
          </a:p>
        </p:txBody>
      </p:sp>
      <p:sp>
        <p:nvSpPr>
          <p:cNvPr id="53263" name="Text Box 14"/>
          <p:cNvSpPr txBox="1">
            <a:spLocks noChangeArrowheads="1"/>
          </p:cNvSpPr>
          <p:nvPr/>
        </p:nvSpPr>
        <p:spPr bwMode="auto">
          <a:xfrm flipH="1">
            <a:off x="9858375" y="785813"/>
            <a:ext cx="285750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96999" name="AutoShape 7"/>
          <p:cNvSpPr>
            <a:spLocks noChangeArrowheads="1"/>
          </p:cNvSpPr>
          <p:nvPr/>
        </p:nvSpPr>
        <p:spPr bwMode="auto">
          <a:xfrm>
            <a:off x="1545882" y="1484784"/>
            <a:ext cx="7430117" cy="687135"/>
          </a:xfrm>
          <a:prstGeom prst="homePlate">
            <a:avLst>
              <a:gd name="adj" fmla="val 15038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3600" b="1" dirty="0" smtClean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законодательная </a:t>
            </a:r>
            <a:endParaRPr lang="ru-RU" sz="3600" b="1" dirty="0">
              <a:solidFill>
                <a:srgbClr val="8E3432"/>
              </a:solidFill>
              <a:latin typeface="Calibri" pitchFamily="34" charset="0"/>
              <a:ea typeface="MS Gothic" pitchFamily="49" charset="-128"/>
              <a:cs typeface="Arial" charset="0"/>
            </a:endParaRPr>
          </a:p>
        </p:txBody>
      </p:sp>
      <p:sp>
        <p:nvSpPr>
          <p:cNvPr id="596998" name="AutoShape 6"/>
          <p:cNvSpPr>
            <a:spLocks noChangeArrowheads="1"/>
          </p:cNvSpPr>
          <p:nvPr/>
        </p:nvSpPr>
        <p:spPr bwMode="auto">
          <a:xfrm>
            <a:off x="1536232" y="3948097"/>
            <a:ext cx="7496866" cy="697387"/>
          </a:xfrm>
          <a:prstGeom prst="homePlate">
            <a:avLst>
              <a:gd name="adj" fmla="val 14804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3600" b="1" dirty="0" smtClean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судебная</a:t>
            </a:r>
            <a:endParaRPr lang="ru-RU" sz="3600" b="1" dirty="0">
              <a:solidFill>
                <a:srgbClr val="8E3432"/>
              </a:solidFill>
              <a:latin typeface="Calibri" pitchFamily="34" charset="0"/>
              <a:ea typeface="MS Gothic" pitchFamily="49" charset="-128"/>
              <a:cs typeface="Arial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214313" y="0"/>
            <a:ext cx="8929687" cy="12926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95350" fontAlgn="base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Деятельность </a:t>
            </a:r>
            <a:r>
              <a:rPr lang="ru-RU" sz="2800" b="1" dirty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государственных </a:t>
            </a:r>
            <a:r>
              <a:rPr lang="ru-RU" sz="28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органов в области обеспечения информационной безопасности</a:t>
            </a:r>
            <a:endParaRPr lang="ru-RU" sz="2800" b="1" dirty="0">
              <a:solidFill>
                <a:srgbClr val="8E3432"/>
              </a:solidFill>
              <a:latin typeface="Arial"/>
              <a:ea typeface="MS Gothic" pitchFamily="49" charset="-128"/>
              <a:cs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1484784"/>
            <a:ext cx="1012008" cy="4392488"/>
          </a:xfrm>
          <a:prstGeom prst="rect">
            <a:avLst/>
          </a:prstGeom>
        </p:spPr>
        <p:txBody>
          <a:bodyPr vert="wordArtVert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 smtClean="0">
                <a:solidFill>
                  <a:prstClr val="white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/>
                <a:ea typeface="MS Gothic" pitchFamily="49" charset="-128"/>
                <a:cs typeface="Arial" charset="0"/>
              </a:rPr>
              <a:t>ФОРМЫ</a:t>
            </a:r>
            <a:endParaRPr lang="ru-RU" sz="3600" b="1" dirty="0">
              <a:solidFill>
                <a:prstClr val="white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"/>
              <a:ea typeface="MS Gothic" pitchFamily="49" charset="-128"/>
              <a:cs typeface="Arial" charset="0"/>
            </a:endParaRPr>
          </a:p>
        </p:txBody>
      </p:sp>
      <p:sp>
        <p:nvSpPr>
          <p:cNvPr id="15" name="AutoShape 7"/>
          <p:cNvSpPr>
            <a:spLocks noChangeArrowheads="1"/>
          </p:cNvSpPr>
          <p:nvPr/>
        </p:nvSpPr>
        <p:spPr bwMode="auto">
          <a:xfrm>
            <a:off x="1536232" y="2340647"/>
            <a:ext cx="7440908" cy="607767"/>
          </a:xfrm>
          <a:prstGeom prst="homePlate">
            <a:avLst>
              <a:gd name="adj" fmla="val 15038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3600" b="1" dirty="0" smtClean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правоприменительная</a:t>
            </a:r>
            <a:endParaRPr lang="ru-RU" sz="3600" b="1" dirty="0">
              <a:solidFill>
                <a:srgbClr val="8E3432"/>
              </a:solidFill>
              <a:latin typeface="Calibri" pitchFamily="34" charset="0"/>
              <a:ea typeface="MS Gothic" pitchFamily="49" charset="-128"/>
              <a:cs typeface="Arial" charset="0"/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1536232" y="3124881"/>
            <a:ext cx="7477320" cy="661904"/>
          </a:xfrm>
          <a:prstGeom prst="homePlate">
            <a:avLst>
              <a:gd name="adj" fmla="val 15038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3600" b="1" dirty="0" smtClean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правоохранительная </a:t>
            </a:r>
            <a:endParaRPr lang="ru-RU" sz="3600" b="1" dirty="0">
              <a:solidFill>
                <a:srgbClr val="8E3432"/>
              </a:solidFill>
              <a:latin typeface="Calibri" pitchFamily="34" charset="0"/>
              <a:ea typeface="MS Gothic" pitchFamily="49" charset="-128"/>
              <a:cs typeface="Arial" charset="0"/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1558461" y="4821950"/>
            <a:ext cx="7417538" cy="611269"/>
          </a:xfrm>
          <a:prstGeom prst="homePlate">
            <a:avLst>
              <a:gd name="adj" fmla="val 14804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3600" b="1" dirty="0" smtClean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контрольная</a:t>
            </a:r>
            <a:endParaRPr lang="ru-RU" sz="3600" b="1" dirty="0">
              <a:solidFill>
                <a:srgbClr val="8E3432"/>
              </a:solidFill>
              <a:latin typeface="Calibri" pitchFamily="34" charset="0"/>
              <a:ea typeface="MS Gothic" pitchFamily="49" charset="-128"/>
              <a:cs typeface="Arial" charset="0"/>
            </a:endParaRPr>
          </a:p>
        </p:txBody>
      </p:sp>
      <p:sp>
        <p:nvSpPr>
          <p:cNvPr id="20" name="AutoShape 6"/>
          <p:cNvSpPr>
            <a:spLocks noChangeArrowheads="1"/>
          </p:cNvSpPr>
          <p:nvPr/>
        </p:nvSpPr>
        <p:spPr bwMode="auto">
          <a:xfrm>
            <a:off x="1545882" y="5602288"/>
            <a:ext cx="7430117" cy="710059"/>
          </a:xfrm>
          <a:prstGeom prst="homePlate">
            <a:avLst>
              <a:gd name="adj" fmla="val 14804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3600" b="1" dirty="0" smtClean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и другие</a:t>
            </a:r>
            <a:endParaRPr lang="ru-RU" sz="3600" b="1" dirty="0">
              <a:solidFill>
                <a:srgbClr val="8E3432"/>
              </a:solidFill>
              <a:latin typeface="Calibri" pitchFamily="34" charset="0"/>
              <a:ea typeface="MS Gothic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8752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с двумя скругленными противолежащими углами 13"/>
          <p:cNvSpPr>
            <a:spLocks noChangeArrowheads="1"/>
          </p:cNvSpPr>
          <p:nvPr/>
        </p:nvSpPr>
        <p:spPr bwMode="auto">
          <a:xfrm rot="16200000">
            <a:off x="-1584684" y="3176973"/>
            <a:ext cx="5256585" cy="1440161"/>
          </a:xfrm>
          <a:custGeom>
            <a:avLst/>
            <a:gdLst>
              <a:gd name="T0" fmla="*/ 637450141 w 2440023"/>
              <a:gd name="T1" fmla="*/ 519587 h 541346"/>
              <a:gd name="T2" fmla="*/ 318725681 w 2440023"/>
              <a:gd name="T3" fmla="*/ 1039180 h 541346"/>
              <a:gd name="T4" fmla="*/ 0 w 2440023"/>
              <a:gd name="T5" fmla="*/ 519587 h 541346"/>
              <a:gd name="T6" fmla="*/ 318725681 w 2440023"/>
              <a:gd name="T7" fmla="*/ 0 h 541346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6426 w 2440023"/>
              <a:gd name="T13" fmla="*/ 26426 h 541346"/>
              <a:gd name="T14" fmla="*/ 2413597 w 2440023"/>
              <a:gd name="T15" fmla="*/ 514920 h 5413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40023" h="541346">
                <a:moveTo>
                  <a:pt x="90226" y="0"/>
                </a:moveTo>
                <a:lnTo>
                  <a:pt x="2440023" y="0"/>
                </a:lnTo>
                <a:lnTo>
                  <a:pt x="2440023" y="451120"/>
                </a:lnTo>
                <a:cubicBezTo>
                  <a:pt x="2440023" y="500950"/>
                  <a:pt x="2399627" y="541345"/>
                  <a:pt x="2349797" y="541346"/>
                </a:cubicBezTo>
                <a:lnTo>
                  <a:pt x="0" y="541346"/>
                </a:lnTo>
                <a:lnTo>
                  <a:pt x="0" y="90226"/>
                </a:lnTo>
                <a:cubicBezTo>
                  <a:pt x="0" y="40395"/>
                  <a:pt x="40395" y="0"/>
                  <a:pt x="90225" y="0"/>
                </a:cubicBezTo>
                <a:close/>
              </a:path>
            </a:pathLst>
          </a:custGeom>
          <a:gradFill>
            <a:gsLst>
              <a:gs pos="0">
                <a:srgbClr val="973735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  <a:ln w="9525" algn="ctr">
            <a:solidFill>
              <a:srgbClr val="8E3432"/>
            </a:solidFill>
            <a:round/>
            <a:headEnd/>
            <a:tailEnd/>
          </a:ln>
          <a:effectLst>
            <a:outerShdw blurRad="50800" dist="38100" dir="16200000" rotWithShape="0">
              <a:srgbClr val="8E3432">
                <a:alpha val="40000"/>
              </a:srgbClr>
            </a:outerShdw>
          </a:effectLst>
          <a:scene3d>
            <a:camera prst="orthographicFront"/>
            <a:lightRig rig="contrasting" dir="t"/>
          </a:scene3d>
          <a:sp3d extrusionH="76200" prstMaterial="metal">
            <a:bevelT prst="convex"/>
            <a:bevelB prst="slope"/>
            <a:extrusionClr>
              <a:schemeClr val="accent6">
                <a:lumMod val="20000"/>
                <a:lumOff val="80000"/>
              </a:schemeClr>
            </a:extrusionClr>
          </a:sp3d>
        </p:spPr>
        <p:txBody>
          <a:bodyPr vert="vert27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MS Gothic" pitchFamily="49" charset="-128"/>
              </a:rPr>
              <a:t> </a:t>
            </a:r>
          </a:p>
        </p:txBody>
      </p:sp>
      <p:sp>
        <p:nvSpPr>
          <p:cNvPr id="53257" name="Text Box 8"/>
          <p:cNvSpPr txBox="1">
            <a:spLocks noChangeArrowheads="1"/>
          </p:cNvSpPr>
          <p:nvPr/>
        </p:nvSpPr>
        <p:spPr bwMode="auto">
          <a:xfrm flipH="1">
            <a:off x="9501188" y="1714500"/>
            <a:ext cx="5603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00113" fontAlgn="base">
              <a:spcBef>
                <a:spcPct val="50000"/>
              </a:spcBef>
              <a:spcAft>
                <a:spcPct val="0"/>
              </a:spcAft>
              <a:tabLst>
                <a:tab pos="88900" algn="l"/>
                <a:tab pos="722313" algn="l"/>
              </a:tabLs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3261" name="Text Box 12"/>
          <p:cNvSpPr txBox="1">
            <a:spLocks noChangeArrowheads="1"/>
          </p:cNvSpPr>
          <p:nvPr/>
        </p:nvSpPr>
        <p:spPr bwMode="auto">
          <a:xfrm flipH="1">
            <a:off x="9786938" y="5264150"/>
            <a:ext cx="285750" cy="3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endParaRPr lang="ru-RU" b="1" dirty="0">
              <a:solidFill>
                <a:srgbClr val="6325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MS Gothic" pitchFamily="49" charset="-128"/>
            </a:endParaRPr>
          </a:p>
        </p:txBody>
      </p:sp>
      <p:sp>
        <p:nvSpPr>
          <p:cNvPr id="53263" name="Text Box 14"/>
          <p:cNvSpPr txBox="1">
            <a:spLocks noChangeArrowheads="1"/>
          </p:cNvSpPr>
          <p:nvPr/>
        </p:nvSpPr>
        <p:spPr bwMode="auto">
          <a:xfrm flipH="1">
            <a:off x="9858375" y="785813"/>
            <a:ext cx="285750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96999" name="AutoShape 7"/>
          <p:cNvSpPr>
            <a:spLocks noChangeArrowheads="1"/>
          </p:cNvSpPr>
          <p:nvPr/>
        </p:nvSpPr>
        <p:spPr bwMode="auto">
          <a:xfrm>
            <a:off x="1623569" y="1556792"/>
            <a:ext cx="7340918" cy="2736304"/>
          </a:xfrm>
          <a:prstGeom prst="homePlate">
            <a:avLst>
              <a:gd name="adj" fmla="val 15038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2800" b="1" dirty="0" smtClean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Обеспечить </a:t>
            </a: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создание и развитие системы нормативно-правовой помощи в обнаружении, предупреждении, предотвращении и отражении угроз информационной безопасности граждан и ликвидации последствий их проявления</a:t>
            </a:r>
          </a:p>
        </p:txBody>
      </p:sp>
      <p:sp>
        <p:nvSpPr>
          <p:cNvPr id="596998" name="AutoShape 6"/>
          <p:cNvSpPr>
            <a:spLocks noChangeArrowheads="1"/>
          </p:cNvSpPr>
          <p:nvPr/>
        </p:nvSpPr>
        <p:spPr bwMode="auto">
          <a:xfrm>
            <a:off x="1623570" y="4581128"/>
            <a:ext cx="7340918" cy="1596902"/>
          </a:xfrm>
          <a:prstGeom prst="homePlate">
            <a:avLst>
              <a:gd name="adj" fmla="val 14804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Совершенствовать нормативно-правовое регулирование в сфере обеспечения безопасной обработки информации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214313" y="0"/>
            <a:ext cx="8929687" cy="11079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95350" fontAlgn="base">
              <a:spcBef>
                <a:spcPct val="0"/>
              </a:spcBef>
              <a:defRPr/>
            </a:pPr>
            <a:r>
              <a:rPr lang="ru-RU" sz="36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Правовое обеспечение информационной безопасности</a:t>
            </a:r>
            <a:endParaRPr lang="ru-RU" sz="3600" b="1" dirty="0">
              <a:solidFill>
                <a:srgbClr val="8E3432"/>
              </a:solidFill>
              <a:latin typeface="Arial"/>
              <a:ea typeface="MS Gothic" pitchFamily="49" charset="-128"/>
              <a:cs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1484784"/>
            <a:ext cx="1087221" cy="4392488"/>
          </a:xfrm>
          <a:prstGeom prst="rect">
            <a:avLst/>
          </a:prstGeom>
        </p:spPr>
        <p:txBody>
          <a:bodyPr vert="wordArtVert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 smtClean="0">
                <a:solidFill>
                  <a:prstClr val="white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/>
                <a:ea typeface="MS Gothic" pitchFamily="49" charset="-128"/>
                <a:cs typeface="Arial" charset="0"/>
              </a:rPr>
              <a:t>ЗАДАЧИ</a:t>
            </a:r>
            <a:endParaRPr lang="ru-RU" sz="3600" b="1" dirty="0">
              <a:solidFill>
                <a:prstClr val="white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"/>
              <a:ea typeface="MS Gothic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8305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с двумя скругленными противолежащими углами 13"/>
          <p:cNvSpPr>
            <a:spLocks noChangeArrowheads="1"/>
          </p:cNvSpPr>
          <p:nvPr/>
        </p:nvSpPr>
        <p:spPr bwMode="auto">
          <a:xfrm rot="16200000">
            <a:off x="-1653832" y="3226102"/>
            <a:ext cx="5256585" cy="1440161"/>
          </a:xfrm>
          <a:custGeom>
            <a:avLst/>
            <a:gdLst>
              <a:gd name="T0" fmla="*/ 637450141 w 2440023"/>
              <a:gd name="T1" fmla="*/ 519587 h 541346"/>
              <a:gd name="T2" fmla="*/ 318725681 w 2440023"/>
              <a:gd name="T3" fmla="*/ 1039180 h 541346"/>
              <a:gd name="T4" fmla="*/ 0 w 2440023"/>
              <a:gd name="T5" fmla="*/ 519587 h 541346"/>
              <a:gd name="T6" fmla="*/ 318725681 w 2440023"/>
              <a:gd name="T7" fmla="*/ 0 h 541346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6426 w 2440023"/>
              <a:gd name="T13" fmla="*/ 26426 h 541346"/>
              <a:gd name="T14" fmla="*/ 2413597 w 2440023"/>
              <a:gd name="T15" fmla="*/ 514920 h 5413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40023" h="541346">
                <a:moveTo>
                  <a:pt x="90226" y="0"/>
                </a:moveTo>
                <a:lnTo>
                  <a:pt x="2440023" y="0"/>
                </a:lnTo>
                <a:lnTo>
                  <a:pt x="2440023" y="451120"/>
                </a:lnTo>
                <a:cubicBezTo>
                  <a:pt x="2440023" y="500950"/>
                  <a:pt x="2399627" y="541345"/>
                  <a:pt x="2349797" y="541346"/>
                </a:cubicBezTo>
                <a:lnTo>
                  <a:pt x="0" y="541346"/>
                </a:lnTo>
                <a:lnTo>
                  <a:pt x="0" y="90226"/>
                </a:lnTo>
                <a:cubicBezTo>
                  <a:pt x="0" y="40395"/>
                  <a:pt x="40395" y="0"/>
                  <a:pt x="90225" y="0"/>
                </a:cubicBezTo>
                <a:close/>
              </a:path>
            </a:pathLst>
          </a:custGeom>
          <a:gradFill>
            <a:gsLst>
              <a:gs pos="0">
                <a:srgbClr val="973735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  <a:ln w="9525" algn="ctr">
            <a:solidFill>
              <a:srgbClr val="8E3432"/>
            </a:solidFill>
            <a:round/>
            <a:headEnd/>
            <a:tailEnd/>
          </a:ln>
          <a:effectLst>
            <a:outerShdw blurRad="50800" dist="38100" dir="16200000" rotWithShape="0">
              <a:srgbClr val="8E3432">
                <a:alpha val="40000"/>
              </a:srgbClr>
            </a:outerShdw>
          </a:effectLst>
          <a:scene3d>
            <a:camera prst="orthographicFront"/>
            <a:lightRig rig="contrasting" dir="t"/>
          </a:scene3d>
          <a:sp3d extrusionH="76200" prstMaterial="metal">
            <a:bevelT prst="convex"/>
            <a:bevelB prst="slope"/>
            <a:extrusionClr>
              <a:schemeClr val="accent6">
                <a:lumMod val="20000"/>
                <a:lumOff val="80000"/>
              </a:schemeClr>
            </a:extrusionClr>
          </a:sp3d>
        </p:spPr>
        <p:txBody>
          <a:bodyPr vert="vert27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MS Gothic" pitchFamily="49" charset="-128"/>
              </a:rPr>
              <a:t> </a:t>
            </a:r>
          </a:p>
        </p:txBody>
      </p:sp>
      <p:sp>
        <p:nvSpPr>
          <p:cNvPr id="53257" name="Text Box 8"/>
          <p:cNvSpPr txBox="1">
            <a:spLocks noChangeArrowheads="1"/>
          </p:cNvSpPr>
          <p:nvPr/>
        </p:nvSpPr>
        <p:spPr bwMode="auto">
          <a:xfrm flipH="1">
            <a:off x="9501188" y="1714500"/>
            <a:ext cx="5603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00113" fontAlgn="base">
              <a:spcBef>
                <a:spcPct val="50000"/>
              </a:spcBef>
              <a:spcAft>
                <a:spcPct val="0"/>
              </a:spcAft>
              <a:tabLst>
                <a:tab pos="88900" algn="l"/>
                <a:tab pos="722313" algn="l"/>
              </a:tabLs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3261" name="Text Box 12"/>
          <p:cNvSpPr txBox="1">
            <a:spLocks noChangeArrowheads="1"/>
          </p:cNvSpPr>
          <p:nvPr/>
        </p:nvSpPr>
        <p:spPr bwMode="auto">
          <a:xfrm flipH="1">
            <a:off x="9786938" y="5264150"/>
            <a:ext cx="285750" cy="3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endParaRPr lang="ru-RU" b="1" dirty="0">
              <a:solidFill>
                <a:srgbClr val="6325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MS Gothic" pitchFamily="49" charset="-128"/>
            </a:endParaRPr>
          </a:p>
        </p:txBody>
      </p:sp>
      <p:sp>
        <p:nvSpPr>
          <p:cNvPr id="53263" name="Text Box 14"/>
          <p:cNvSpPr txBox="1">
            <a:spLocks noChangeArrowheads="1"/>
          </p:cNvSpPr>
          <p:nvPr/>
        </p:nvSpPr>
        <p:spPr bwMode="auto">
          <a:xfrm flipH="1">
            <a:off x="9858375" y="785813"/>
            <a:ext cx="285750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96999" name="AutoShape 7"/>
          <p:cNvSpPr>
            <a:spLocks noChangeArrowheads="1"/>
          </p:cNvSpPr>
          <p:nvPr/>
        </p:nvSpPr>
        <p:spPr bwMode="auto">
          <a:xfrm>
            <a:off x="1554220" y="1484783"/>
            <a:ext cx="7367210" cy="2241757"/>
          </a:xfrm>
          <a:prstGeom prst="homePlate">
            <a:avLst>
              <a:gd name="adj" fmla="val 15038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Законодательное регулирование систем, обеспечивающих возможность </a:t>
            </a:r>
            <a:r>
              <a:rPr lang="ru-RU" sz="2800" b="1" dirty="0" smtClean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устойчивого, </a:t>
            </a: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безопасного и независимого функционирования российского сегмента сети «Интернет»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214313" y="0"/>
            <a:ext cx="8929687" cy="11079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95350" fontAlgn="base">
              <a:spcBef>
                <a:spcPct val="0"/>
              </a:spcBef>
              <a:defRPr/>
            </a:pPr>
            <a:r>
              <a:rPr lang="ru-RU" sz="3600" b="1" dirty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Развитие законодательства </a:t>
            </a:r>
            <a:r>
              <a:rPr lang="ru-RU" sz="36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/>
            </a:r>
            <a:br>
              <a:rPr lang="ru-RU" sz="36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</a:br>
            <a:r>
              <a:rPr lang="ru-RU" sz="36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в </a:t>
            </a:r>
            <a:r>
              <a:rPr lang="ru-RU" sz="3600" b="1" dirty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сфере регулирования </a:t>
            </a:r>
            <a:r>
              <a:rPr lang="ru-RU" sz="36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Интернета</a:t>
            </a:r>
            <a:endParaRPr lang="ru-RU" sz="3600" b="1" dirty="0">
              <a:solidFill>
                <a:srgbClr val="8E3432"/>
              </a:solidFill>
              <a:latin typeface="Arial"/>
              <a:ea typeface="MS Gothic" pitchFamily="49" charset="-128"/>
              <a:cs typeface="Arial" charset="0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1554219" y="3949804"/>
            <a:ext cx="7367210" cy="2352279"/>
          </a:xfrm>
          <a:prstGeom prst="homePlate">
            <a:avLst>
              <a:gd name="adj" fmla="val 14804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Законодательные меры по предотвращению нарушений работы сети «Интернет» отдельных ее ресурсов на территории Российской Федерации в результате целенаправленных действий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92417" y="1317890"/>
            <a:ext cx="886718" cy="520052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prstClr val="white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/>
                <a:ea typeface="MS Gothic" pitchFamily="49" charset="-128"/>
                <a:cs typeface="Arial" charset="0"/>
              </a:rPr>
              <a:t>НАПРАВЛЕНИЯ</a:t>
            </a:r>
            <a:endParaRPr lang="ru-RU" sz="2800" b="1" dirty="0">
              <a:solidFill>
                <a:prstClr val="white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"/>
              <a:ea typeface="MS Gothic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6632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с двумя скругленными противолежащими углами 13"/>
          <p:cNvSpPr>
            <a:spLocks noChangeArrowheads="1"/>
          </p:cNvSpPr>
          <p:nvPr/>
        </p:nvSpPr>
        <p:spPr bwMode="auto">
          <a:xfrm rot="16200000">
            <a:off x="-1653832" y="3226102"/>
            <a:ext cx="5256585" cy="1440161"/>
          </a:xfrm>
          <a:custGeom>
            <a:avLst/>
            <a:gdLst>
              <a:gd name="T0" fmla="*/ 637450141 w 2440023"/>
              <a:gd name="T1" fmla="*/ 519587 h 541346"/>
              <a:gd name="T2" fmla="*/ 318725681 w 2440023"/>
              <a:gd name="T3" fmla="*/ 1039180 h 541346"/>
              <a:gd name="T4" fmla="*/ 0 w 2440023"/>
              <a:gd name="T5" fmla="*/ 519587 h 541346"/>
              <a:gd name="T6" fmla="*/ 318725681 w 2440023"/>
              <a:gd name="T7" fmla="*/ 0 h 541346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6426 w 2440023"/>
              <a:gd name="T13" fmla="*/ 26426 h 541346"/>
              <a:gd name="T14" fmla="*/ 2413597 w 2440023"/>
              <a:gd name="T15" fmla="*/ 514920 h 5413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40023" h="541346">
                <a:moveTo>
                  <a:pt x="90226" y="0"/>
                </a:moveTo>
                <a:lnTo>
                  <a:pt x="2440023" y="0"/>
                </a:lnTo>
                <a:lnTo>
                  <a:pt x="2440023" y="451120"/>
                </a:lnTo>
                <a:cubicBezTo>
                  <a:pt x="2440023" y="500950"/>
                  <a:pt x="2399627" y="541345"/>
                  <a:pt x="2349797" y="541346"/>
                </a:cubicBezTo>
                <a:lnTo>
                  <a:pt x="0" y="541346"/>
                </a:lnTo>
                <a:lnTo>
                  <a:pt x="0" y="90226"/>
                </a:lnTo>
                <a:cubicBezTo>
                  <a:pt x="0" y="40395"/>
                  <a:pt x="40395" y="0"/>
                  <a:pt x="90225" y="0"/>
                </a:cubicBezTo>
                <a:close/>
              </a:path>
            </a:pathLst>
          </a:custGeom>
          <a:gradFill>
            <a:gsLst>
              <a:gs pos="0">
                <a:srgbClr val="973735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  <a:ln w="9525" algn="ctr">
            <a:solidFill>
              <a:srgbClr val="8E3432"/>
            </a:solidFill>
            <a:round/>
            <a:headEnd/>
            <a:tailEnd/>
          </a:ln>
          <a:effectLst>
            <a:outerShdw blurRad="50800" dist="38100" dir="16200000" rotWithShape="0">
              <a:srgbClr val="8E3432">
                <a:alpha val="40000"/>
              </a:srgbClr>
            </a:outerShdw>
          </a:effectLst>
          <a:scene3d>
            <a:camera prst="orthographicFront"/>
            <a:lightRig rig="contrasting" dir="t"/>
          </a:scene3d>
          <a:sp3d extrusionH="76200" prstMaterial="metal">
            <a:bevelT prst="convex"/>
            <a:bevelB prst="slope"/>
            <a:extrusionClr>
              <a:schemeClr val="accent6">
                <a:lumMod val="20000"/>
                <a:lumOff val="80000"/>
              </a:schemeClr>
            </a:extrusionClr>
          </a:sp3d>
        </p:spPr>
        <p:txBody>
          <a:bodyPr vert="vert27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MS Gothic" pitchFamily="49" charset="-128"/>
              </a:rPr>
              <a:t> </a:t>
            </a:r>
          </a:p>
        </p:txBody>
      </p:sp>
      <p:sp>
        <p:nvSpPr>
          <p:cNvPr id="53257" name="Text Box 8"/>
          <p:cNvSpPr txBox="1">
            <a:spLocks noChangeArrowheads="1"/>
          </p:cNvSpPr>
          <p:nvPr/>
        </p:nvSpPr>
        <p:spPr bwMode="auto">
          <a:xfrm flipH="1">
            <a:off x="9501188" y="1714500"/>
            <a:ext cx="5603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00113" fontAlgn="base">
              <a:spcBef>
                <a:spcPct val="50000"/>
              </a:spcBef>
              <a:spcAft>
                <a:spcPct val="0"/>
              </a:spcAft>
              <a:tabLst>
                <a:tab pos="88900" algn="l"/>
                <a:tab pos="722313" algn="l"/>
              </a:tabLs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3261" name="Text Box 12"/>
          <p:cNvSpPr txBox="1">
            <a:spLocks noChangeArrowheads="1"/>
          </p:cNvSpPr>
          <p:nvPr/>
        </p:nvSpPr>
        <p:spPr bwMode="auto">
          <a:xfrm flipH="1">
            <a:off x="9786938" y="5264150"/>
            <a:ext cx="285750" cy="3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endParaRPr lang="ru-RU" b="1" dirty="0">
              <a:solidFill>
                <a:srgbClr val="6325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MS Gothic" pitchFamily="49" charset="-128"/>
            </a:endParaRPr>
          </a:p>
        </p:txBody>
      </p:sp>
      <p:sp>
        <p:nvSpPr>
          <p:cNvPr id="53263" name="Text Box 14"/>
          <p:cNvSpPr txBox="1">
            <a:spLocks noChangeArrowheads="1"/>
          </p:cNvSpPr>
          <p:nvPr/>
        </p:nvSpPr>
        <p:spPr bwMode="auto">
          <a:xfrm flipH="1">
            <a:off x="9858375" y="785813"/>
            <a:ext cx="285750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96999" name="AutoShape 7"/>
          <p:cNvSpPr>
            <a:spLocks noChangeArrowheads="1"/>
          </p:cNvSpPr>
          <p:nvPr/>
        </p:nvSpPr>
        <p:spPr bwMode="auto">
          <a:xfrm>
            <a:off x="1554220" y="1484783"/>
            <a:ext cx="7338260" cy="4870048"/>
          </a:xfrm>
          <a:prstGeom prst="homePlate">
            <a:avLst>
              <a:gd name="adj" fmla="val 15038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2800" b="1" dirty="0" smtClean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Разработка норм </a:t>
            </a: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международно-правового регулирования, </a:t>
            </a:r>
            <a:r>
              <a:rPr lang="ru-RU" sz="2800" b="1" dirty="0" smtClean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касающихся </a:t>
            </a: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безопасного и устойчивого функционирования и развития сети «Интернет», включая вопросы юрисдикции и определения субъектов правоотношений, на основе равноправного участия членов мирового сообщества в управлении глобальной информационной сетью и ее ресурсами с учетом уникальности данной сферы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214313" y="0"/>
            <a:ext cx="8929687" cy="11079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95350" fontAlgn="base">
              <a:spcBef>
                <a:spcPct val="0"/>
              </a:spcBef>
              <a:defRPr/>
            </a:pPr>
            <a:r>
              <a:rPr lang="ru-RU" sz="3600" b="1" dirty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Развитие законодательства </a:t>
            </a:r>
            <a:r>
              <a:rPr lang="ru-RU" sz="36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/>
            </a:r>
            <a:br>
              <a:rPr lang="ru-RU" sz="36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</a:br>
            <a:r>
              <a:rPr lang="ru-RU" sz="36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в </a:t>
            </a:r>
            <a:r>
              <a:rPr lang="ru-RU" sz="3600" b="1" dirty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сфере регулирования </a:t>
            </a:r>
            <a:r>
              <a:rPr lang="ru-RU" sz="36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Интернета</a:t>
            </a:r>
            <a:endParaRPr lang="ru-RU" sz="3600" b="1" dirty="0">
              <a:solidFill>
                <a:srgbClr val="8E3432"/>
              </a:solidFill>
              <a:latin typeface="Arial"/>
              <a:ea typeface="MS Gothic" pitchFamily="49" charset="-128"/>
              <a:cs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8131" y="1345918"/>
            <a:ext cx="886718" cy="520052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prstClr val="white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/>
                <a:ea typeface="MS Gothic" pitchFamily="49" charset="-128"/>
                <a:cs typeface="Arial" charset="0"/>
              </a:rPr>
              <a:t>НАПРАВЛЕНИЯ</a:t>
            </a:r>
            <a:endParaRPr lang="ru-RU" sz="2800" b="1" dirty="0">
              <a:solidFill>
                <a:prstClr val="white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"/>
              <a:ea typeface="MS Gothic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5384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с двумя скругленными противолежащими углами 13"/>
          <p:cNvSpPr>
            <a:spLocks noChangeArrowheads="1"/>
          </p:cNvSpPr>
          <p:nvPr/>
        </p:nvSpPr>
        <p:spPr bwMode="auto">
          <a:xfrm rot="16200000">
            <a:off x="-1758694" y="3406147"/>
            <a:ext cx="5423478" cy="1480228"/>
          </a:xfrm>
          <a:custGeom>
            <a:avLst/>
            <a:gdLst>
              <a:gd name="T0" fmla="*/ 637450141 w 2440023"/>
              <a:gd name="T1" fmla="*/ 519587 h 541346"/>
              <a:gd name="T2" fmla="*/ 318725681 w 2440023"/>
              <a:gd name="T3" fmla="*/ 1039180 h 541346"/>
              <a:gd name="T4" fmla="*/ 0 w 2440023"/>
              <a:gd name="T5" fmla="*/ 519587 h 541346"/>
              <a:gd name="T6" fmla="*/ 318725681 w 2440023"/>
              <a:gd name="T7" fmla="*/ 0 h 541346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6426 w 2440023"/>
              <a:gd name="T13" fmla="*/ 26426 h 541346"/>
              <a:gd name="T14" fmla="*/ 2413597 w 2440023"/>
              <a:gd name="T15" fmla="*/ 514920 h 5413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40023" h="541346">
                <a:moveTo>
                  <a:pt x="90226" y="0"/>
                </a:moveTo>
                <a:lnTo>
                  <a:pt x="2440023" y="0"/>
                </a:lnTo>
                <a:lnTo>
                  <a:pt x="2440023" y="451120"/>
                </a:lnTo>
                <a:cubicBezTo>
                  <a:pt x="2440023" y="500950"/>
                  <a:pt x="2399627" y="541345"/>
                  <a:pt x="2349797" y="541346"/>
                </a:cubicBezTo>
                <a:lnTo>
                  <a:pt x="0" y="541346"/>
                </a:lnTo>
                <a:lnTo>
                  <a:pt x="0" y="90226"/>
                </a:lnTo>
                <a:cubicBezTo>
                  <a:pt x="0" y="40395"/>
                  <a:pt x="40395" y="0"/>
                  <a:pt x="90225" y="0"/>
                </a:cubicBezTo>
                <a:close/>
              </a:path>
            </a:pathLst>
          </a:custGeom>
          <a:gradFill>
            <a:gsLst>
              <a:gs pos="0">
                <a:srgbClr val="973735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  <a:ln w="9525" algn="ctr">
            <a:solidFill>
              <a:srgbClr val="8E3432"/>
            </a:solidFill>
            <a:round/>
            <a:headEnd/>
            <a:tailEnd/>
          </a:ln>
          <a:effectLst>
            <a:outerShdw blurRad="50800" dist="38100" dir="16200000" rotWithShape="0">
              <a:srgbClr val="8E3432">
                <a:alpha val="40000"/>
              </a:srgbClr>
            </a:outerShdw>
          </a:effectLst>
          <a:scene3d>
            <a:camera prst="orthographicFront"/>
            <a:lightRig rig="contrasting" dir="t"/>
          </a:scene3d>
          <a:sp3d extrusionH="76200" prstMaterial="metal">
            <a:bevelT prst="convex"/>
            <a:bevelB prst="slope"/>
            <a:extrusionClr>
              <a:schemeClr val="accent6">
                <a:lumMod val="20000"/>
                <a:lumOff val="80000"/>
              </a:schemeClr>
            </a:extrusionClr>
          </a:sp3d>
        </p:spPr>
        <p:txBody>
          <a:bodyPr vert="vert27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MS Gothic" pitchFamily="49" charset="-128"/>
              </a:rPr>
              <a:t> </a:t>
            </a:r>
          </a:p>
        </p:txBody>
      </p:sp>
      <p:sp>
        <p:nvSpPr>
          <p:cNvPr id="53257" name="Text Box 8"/>
          <p:cNvSpPr txBox="1">
            <a:spLocks noChangeArrowheads="1"/>
          </p:cNvSpPr>
          <p:nvPr/>
        </p:nvSpPr>
        <p:spPr bwMode="auto">
          <a:xfrm flipH="1">
            <a:off x="9501188" y="1714500"/>
            <a:ext cx="5603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00113" fontAlgn="base">
              <a:spcBef>
                <a:spcPct val="50000"/>
              </a:spcBef>
              <a:spcAft>
                <a:spcPct val="0"/>
              </a:spcAft>
              <a:tabLst>
                <a:tab pos="88900" algn="l"/>
                <a:tab pos="722313" algn="l"/>
              </a:tabLs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3261" name="Text Box 12"/>
          <p:cNvSpPr txBox="1">
            <a:spLocks noChangeArrowheads="1"/>
          </p:cNvSpPr>
          <p:nvPr/>
        </p:nvSpPr>
        <p:spPr bwMode="auto">
          <a:xfrm flipH="1">
            <a:off x="9786938" y="5264150"/>
            <a:ext cx="285750" cy="3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endParaRPr lang="ru-RU" b="1" dirty="0">
              <a:solidFill>
                <a:srgbClr val="6325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MS Gothic" pitchFamily="49" charset="-128"/>
            </a:endParaRPr>
          </a:p>
        </p:txBody>
      </p:sp>
      <p:sp>
        <p:nvSpPr>
          <p:cNvPr id="53263" name="Text Box 14"/>
          <p:cNvSpPr txBox="1">
            <a:spLocks noChangeArrowheads="1"/>
          </p:cNvSpPr>
          <p:nvPr/>
        </p:nvSpPr>
        <p:spPr bwMode="auto">
          <a:xfrm flipH="1">
            <a:off x="9858375" y="785813"/>
            <a:ext cx="285750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96999" name="AutoShape 7"/>
          <p:cNvSpPr>
            <a:spLocks noChangeArrowheads="1"/>
          </p:cNvSpPr>
          <p:nvPr/>
        </p:nvSpPr>
        <p:spPr bwMode="auto">
          <a:xfrm>
            <a:off x="1552835" y="1601416"/>
            <a:ext cx="7367212" cy="2016225"/>
          </a:xfrm>
          <a:prstGeom prst="homePlate">
            <a:avLst>
              <a:gd name="adj" fmla="val 15038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Законодательное регулирование условий для развития крупных российских организаций в сфере информационных и коммуникационных технологий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214313" y="0"/>
            <a:ext cx="8929687" cy="14773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95350" fontAlgn="base">
              <a:spcBef>
                <a:spcPct val="0"/>
              </a:spcBef>
              <a:defRPr/>
            </a:pPr>
            <a:r>
              <a:rPr lang="ru-RU" sz="3200" b="1" dirty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Развитие законодательства </a:t>
            </a:r>
            <a:r>
              <a:rPr lang="ru-RU" sz="32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/>
            </a:r>
            <a:br>
              <a:rPr lang="ru-RU" sz="32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</a:br>
            <a:r>
              <a:rPr lang="ru-RU" sz="32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в </a:t>
            </a:r>
            <a:r>
              <a:rPr lang="ru-RU" sz="3200" b="1" dirty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сфере </a:t>
            </a:r>
            <a:r>
              <a:rPr lang="ru-RU" sz="32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отечественных информационных технологий </a:t>
            </a:r>
            <a:r>
              <a:rPr lang="ru-RU" sz="3200" b="1" dirty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и </a:t>
            </a:r>
            <a:r>
              <a:rPr lang="ru-RU" sz="32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программного обеспечения</a:t>
            </a:r>
            <a:endParaRPr lang="ru-RU" sz="3200" b="1" dirty="0">
              <a:solidFill>
                <a:srgbClr val="8E3432"/>
              </a:solidFill>
              <a:latin typeface="Arial"/>
              <a:ea typeface="MS Gothic" pitchFamily="49" charset="-128"/>
              <a:cs typeface="Arial" charset="0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1595667" y="3784534"/>
            <a:ext cx="7324380" cy="3073465"/>
          </a:xfrm>
          <a:prstGeom prst="homePlate">
            <a:avLst>
              <a:gd name="adj" fmla="val 14804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Создание справедливых условий ведения предпринимательской деятельности для российских разработчиков, повышение конкурентоспособности российских компаний, работающих в отрасли информационных технологий и электронной промышленности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39524" y="1567400"/>
            <a:ext cx="886718" cy="520052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prstClr val="white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/>
                <a:ea typeface="MS Gothic" pitchFamily="49" charset="-128"/>
                <a:cs typeface="Arial" charset="0"/>
              </a:rPr>
              <a:t>НАПРАВЛЕНИЯ</a:t>
            </a:r>
            <a:endParaRPr lang="ru-RU" sz="2800" b="1" dirty="0">
              <a:solidFill>
                <a:prstClr val="white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"/>
              <a:ea typeface="MS Gothic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9197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с двумя скругленными противолежащими углами 13"/>
          <p:cNvSpPr>
            <a:spLocks noChangeArrowheads="1"/>
          </p:cNvSpPr>
          <p:nvPr/>
        </p:nvSpPr>
        <p:spPr bwMode="auto">
          <a:xfrm rot="16200000">
            <a:off x="-801017" y="2448470"/>
            <a:ext cx="3434638" cy="1406741"/>
          </a:xfrm>
          <a:custGeom>
            <a:avLst/>
            <a:gdLst>
              <a:gd name="T0" fmla="*/ 637450141 w 2440023"/>
              <a:gd name="T1" fmla="*/ 519587 h 541346"/>
              <a:gd name="T2" fmla="*/ 318725681 w 2440023"/>
              <a:gd name="T3" fmla="*/ 1039180 h 541346"/>
              <a:gd name="T4" fmla="*/ 0 w 2440023"/>
              <a:gd name="T5" fmla="*/ 519587 h 541346"/>
              <a:gd name="T6" fmla="*/ 318725681 w 2440023"/>
              <a:gd name="T7" fmla="*/ 0 h 541346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6426 w 2440023"/>
              <a:gd name="T13" fmla="*/ 26426 h 541346"/>
              <a:gd name="T14" fmla="*/ 2413597 w 2440023"/>
              <a:gd name="T15" fmla="*/ 514920 h 5413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40023" h="541346">
                <a:moveTo>
                  <a:pt x="90226" y="0"/>
                </a:moveTo>
                <a:lnTo>
                  <a:pt x="2440023" y="0"/>
                </a:lnTo>
                <a:lnTo>
                  <a:pt x="2440023" y="451120"/>
                </a:lnTo>
                <a:cubicBezTo>
                  <a:pt x="2440023" y="500950"/>
                  <a:pt x="2399627" y="541345"/>
                  <a:pt x="2349797" y="541346"/>
                </a:cubicBezTo>
                <a:lnTo>
                  <a:pt x="0" y="541346"/>
                </a:lnTo>
                <a:lnTo>
                  <a:pt x="0" y="90226"/>
                </a:lnTo>
                <a:cubicBezTo>
                  <a:pt x="0" y="40395"/>
                  <a:pt x="40395" y="0"/>
                  <a:pt x="90225" y="0"/>
                </a:cubicBezTo>
                <a:close/>
              </a:path>
            </a:pathLst>
          </a:custGeom>
          <a:gradFill>
            <a:gsLst>
              <a:gs pos="0">
                <a:srgbClr val="973735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  <a:ln w="9525" algn="ctr">
            <a:solidFill>
              <a:srgbClr val="8E3432"/>
            </a:solidFill>
            <a:round/>
            <a:headEnd/>
            <a:tailEnd/>
          </a:ln>
          <a:effectLst>
            <a:outerShdw blurRad="50800" dist="38100" dir="16200000" rotWithShape="0">
              <a:srgbClr val="8E3432">
                <a:alpha val="40000"/>
              </a:srgbClr>
            </a:outerShdw>
          </a:effectLst>
          <a:scene3d>
            <a:camera prst="orthographicFront"/>
            <a:lightRig rig="contrasting" dir="t"/>
          </a:scene3d>
          <a:sp3d extrusionH="76200" prstMaterial="metal">
            <a:bevelT prst="convex"/>
            <a:bevelB prst="slope"/>
            <a:extrusionClr>
              <a:schemeClr val="accent6">
                <a:lumMod val="20000"/>
                <a:lumOff val="80000"/>
              </a:schemeClr>
            </a:extrusionClr>
          </a:sp3d>
        </p:spPr>
        <p:txBody>
          <a:bodyPr vert="vert27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MS Gothic" pitchFamily="49" charset="-128"/>
              </a:rPr>
              <a:t> </a:t>
            </a:r>
          </a:p>
        </p:txBody>
      </p:sp>
      <p:sp>
        <p:nvSpPr>
          <p:cNvPr id="53257" name="Text Box 8"/>
          <p:cNvSpPr txBox="1">
            <a:spLocks noChangeArrowheads="1"/>
          </p:cNvSpPr>
          <p:nvPr/>
        </p:nvSpPr>
        <p:spPr bwMode="auto">
          <a:xfrm flipH="1">
            <a:off x="9501188" y="1714500"/>
            <a:ext cx="5603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00113" fontAlgn="base">
              <a:spcBef>
                <a:spcPct val="50000"/>
              </a:spcBef>
              <a:spcAft>
                <a:spcPct val="0"/>
              </a:spcAft>
              <a:tabLst>
                <a:tab pos="88900" algn="l"/>
                <a:tab pos="722313" algn="l"/>
              </a:tabLs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3261" name="Text Box 12"/>
          <p:cNvSpPr txBox="1">
            <a:spLocks noChangeArrowheads="1"/>
          </p:cNvSpPr>
          <p:nvPr/>
        </p:nvSpPr>
        <p:spPr bwMode="auto">
          <a:xfrm flipH="1">
            <a:off x="9786938" y="5264150"/>
            <a:ext cx="285750" cy="3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endParaRPr lang="ru-RU" b="1" dirty="0">
              <a:solidFill>
                <a:srgbClr val="6325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MS Gothic" pitchFamily="49" charset="-128"/>
            </a:endParaRPr>
          </a:p>
        </p:txBody>
      </p:sp>
      <p:sp>
        <p:nvSpPr>
          <p:cNvPr id="53263" name="Text Box 14"/>
          <p:cNvSpPr txBox="1">
            <a:spLocks noChangeArrowheads="1"/>
          </p:cNvSpPr>
          <p:nvPr/>
        </p:nvSpPr>
        <p:spPr bwMode="auto">
          <a:xfrm flipH="1">
            <a:off x="9858375" y="785813"/>
            <a:ext cx="285750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214313" y="0"/>
            <a:ext cx="8929687" cy="11079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95350" fontAlgn="base">
              <a:spcBef>
                <a:spcPct val="0"/>
              </a:spcBef>
              <a:defRPr/>
            </a:pPr>
            <a:r>
              <a:rPr lang="ru-RU" sz="36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Обеспечение </a:t>
            </a:r>
            <a:r>
              <a:rPr lang="ru-RU" sz="3600" b="1" dirty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безопасной информационной среды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10830" y="1537532"/>
            <a:ext cx="886718" cy="3222383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prstClr val="white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/>
                <a:ea typeface="MS Gothic" pitchFamily="49" charset="-128"/>
                <a:cs typeface="Arial" charset="0"/>
              </a:rPr>
              <a:t>ЗАДАЧИ</a:t>
            </a:r>
            <a:endParaRPr lang="ru-RU" sz="2800" b="1" dirty="0">
              <a:solidFill>
                <a:prstClr val="white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"/>
              <a:ea typeface="MS Gothic" pitchFamily="49" charset="-128"/>
              <a:cs typeface="Arial" charset="0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1465731" y="1604207"/>
            <a:ext cx="7367212" cy="2906574"/>
          </a:xfrm>
          <a:prstGeom prst="homePlate">
            <a:avLst>
              <a:gd name="adj" fmla="val 14804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28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Формирование безопасной информационной среды на основе популяризации информационных ресурсов, способствующих распространению традиционных российских духовно-нравственных целей</a:t>
            </a:r>
          </a:p>
        </p:txBody>
      </p:sp>
    </p:spTree>
    <p:extLst>
      <p:ext uri="{BB962C8B-B14F-4D97-AF65-F5344CB8AC3E}">
        <p14:creationId xmlns:p14="http://schemas.microsoft.com/office/powerpoint/2010/main" val="25104264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с двумя скругленными противолежащими углами 13"/>
          <p:cNvSpPr>
            <a:spLocks noChangeArrowheads="1"/>
          </p:cNvSpPr>
          <p:nvPr/>
        </p:nvSpPr>
        <p:spPr bwMode="auto">
          <a:xfrm rot="16200000">
            <a:off x="-1903785" y="3185568"/>
            <a:ext cx="5756485" cy="1355117"/>
          </a:xfrm>
          <a:custGeom>
            <a:avLst/>
            <a:gdLst>
              <a:gd name="T0" fmla="*/ 637450141 w 2440023"/>
              <a:gd name="T1" fmla="*/ 519587 h 541346"/>
              <a:gd name="T2" fmla="*/ 318725681 w 2440023"/>
              <a:gd name="T3" fmla="*/ 1039180 h 541346"/>
              <a:gd name="T4" fmla="*/ 0 w 2440023"/>
              <a:gd name="T5" fmla="*/ 519587 h 541346"/>
              <a:gd name="T6" fmla="*/ 318725681 w 2440023"/>
              <a:gd name="T7" fmla="*/ 0 h 541346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6426 w 2440023"/>
              <a:gd name="T13" fmla="*/ 26426 h 541346"/>
              <a:gd name="T14" fmla="*/ 2413597 w 2440023"/>
              <a:gd name="T15" fmla="*/ 514920 h 5413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40023" h="541346">
                <a:moveTo>
                  <a:pt x="90226" y="0"/>
                </a:moveTo>
                <a:lnTo>
                  <a:pt x="2440023" y="0"/>
                </a:lnTo>
                <a:lnTo>
                  <a:pt x="2440023" y="451120"/>
                </a:lnTo>
                <a:cubicBezTo>
                  <a:pt x="2440023" y="500950"/>
                  <a:pt x="2399627" y="541345"/>
                  <a:pt x="2349797" y="541346"/>
                </a:cubicBezTo>
                <a:lnTo>
                  <a:pt x="0" y="541346"/>
                </a:lnTo>
                <a:lnTo>
                  <a:pt x="0" y="90226"/>
                </a:lnTo>
                <a:cubicBezTo>
                  <a:pt x="0" y="40395"/>
                  <a:pt x="40395" y="0"/>
                  <a:pt x="90225" y="0"/>
                </a:cubicBezTo>
                <a:close/>
              </a:path>
            </a:pathLst>
          </a:custGeom>
          <a:gradFill>
            <a:gsLst>
              <a:gs pos="0">
                <a:srgbClr val="973735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  <a:ln w="9525" algn="ctr">
            <a:solidFill>
              <a:srgbClr val="8E3432"/>
            </a:solidFill>
            <a:round/>
            <a:headEnd/>
            <a:tailEnd/>
          </a:ln>
          <a:effectLst>
            <a:outerShdw blurRad="50800" dist="38100" dir="16200000" rotWithShape="0">
              <a:srgbClr val="8E3432">
                <a:alpha val="40000"/>
              </a:srgbClr>
            </a:outerShdw>
          </a:effectLst>
          <a:scene3d>
            <a:camera prst="orthographicFront"/>
            <a:lightRig rig="contrasting" dir="t"/>
          </a:scene3d>
          <a:sp3d extrusionH="76200" prstMaterial="metal">
            <a:bevelT prst="convex"/>
            <a:bevelB prst="slope"/>
            <a:extrusionClr>
              <a:schemeClr val="accent6">
                <a:lumMod val="20000"/>
                <a:lumOff val="80000"/>
              </a:schemeClr>
            </a:extrusionClr>
          </a:sp3d>
        </p:spPr>
        <p:txBody>
          <a:bodyPr vert="vert27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MS Gothic" pitchFamily="49" charset="-128"/>
              </a:rPr>
              <a:t> </a:t>
            </a:r>
          </a:p>
        </p:txBody>
      </p:sp>
      <p:sp>
        <p:nvSpPr>
          <p:cNvPr id="53257" name="Text Box 8"/>
          <p:cNvSpPr txBox="1">
            <a:spLocks noChangeArrowheads="1"/>
          </p:cNvSpPr>
          <p:nvPr/>
        </p:nvSpPr>
        <p:spPr bwMode="auto">
          <a:xfrm flipH="1">
            <a:off x="9501188" y="1714500"/>
            <a:ext cx="5603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00113" fontAlgn="base">
              <a:spcBef>
                <a:spcPct val="50000"/>
              </a:spcBef>
              <a:spcAft>
                <a:spcPct val="0"/>
              </a:spcAft>
              <a:tabLst>
                <a:tab pos="88900" algn="l"/>
                <a:tab pos="722313" algn="l"/>
              </a:tabLs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3261" name="Text Box 12"/>
          <p:cNvSpPr txBox="1">
            <a:spLocks noChangeArrowheads="1"/>
          </p:cNvSpPr>
          <p:nvPr/>
        </p:nvSpPr>
        <p:spPr bwMode="auto">
          <a:xfrm flipH="1">
            <a:off x="9786938" y="5264150"/>
            <a:ext cx="285750" cy="3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  <a:endParaRPr lang="ru-RU" b="1" dirty="0">
              <a:solidFill>
                <a:srgbClr val="6325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MS Gothic" pitchFamily="49" charset="-128"/>
            </a:endParaRPr>
          </a:p>
        </p:txBody>
      </p:sp>
      <p:sp>
        <p:nvSpPr>
          <p:cNvPr id="53263" name="Text Box 14"/>
          <p:cNvSpPr txBox="1">
            <a:spLocks noChangeArrowheads="1"/>
          </p:cNvSpPr>
          <p:nvPr/>
        </p:nvSpPr>
        <p:spPr bwMode="auto">
          <a:xfrm flipH="1">
            <a:off x="9858375" y="785813"/>
            <a:ext cx="285750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6325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MS Gothic" pitchFamily="49" charset="-128"/>
              </a:rPr>
              <a:t> </a:t>
            </a:r>
          </a:p>
        </p:txBody>
      </p:sp>
      <p:sp>
        <p:nvSpPr>
          <p:cNvPr id="596999" name="AutoShape 7"/>
          <p:cNvSpPr>
            <a:spLocks noChangeArrowheads="1"/>
          </p:cNvSpPr>
          <p:nvPr/>
        </p:nvSpPr>
        <p:spPr bwMode="auto">
          <a:xfrm>
            <a:off x="1554217" y="1154304"/>
            <a:ext cx="7367212" cy="1440161"/>
          </a:xfrm>
          <a:prstGeom prst="homePlate">
            <a:avLst>
              <a:gd name="adj" fmla="val 15038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26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Использование и развитие различных образовательных технологий, в том числе дистанционного обучения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107505" y="0"/>
            <a:ext cx="9036496" cy="9848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895350" fontAlgn="base">
              <a:spcBef>
                <a:spcPct val="0"/>
              </a:spcBef>
              <a:defRPr/>
            </a:pPr>
            <a:r>
              <a:rPr lang="ru-RU" sz="32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Обеспечение информационной безопасности в </a:t>
            </a:r>
            <a:r>
              <a:rPr lang="ru-RU" sz="3200" b="1" dirty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сфере </a:t>
            </a:r>
            <a:r>
              <a:rPr lang="ru-RU" sz="3200" b="1" dirty="0" smtClean="0">
                <a:solidFill>
                  <a:srgbClr val="8E3432"/>
                </a:solidFill>
                <a:latin typeface="Arial"/>
                <a:ea typeface="MS Gothic" pitchFamily="49" charset="-128"/>
                <a:cs typeface="Arial" charset="0"/>
              </a:rPr>
              <a:t>науки и образования</a:t>
            </a:r>
            <a:endParaRPr lang="ru-RU" sz="3200" b="1" dirty="0">
              <a:solidFill>
                <a:srgbClr val="8E3432"/>
              </a:solidFill>
              <a:latin typeface="Arial"/>
              <a:ea typeface="MS Gothic" pitchFamily="49" charset="-128"/>
              <a:cs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0830" y="1154304"/>
            <a:ext cx="886718" cy="520052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prstClr val="white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/>
                <a:ea typeface="MS Gothic" pitchFamily="49" charset="-128"/>
                <a:cs typeface="Arial" charset="0"/>
              </a:rPr>
              <a:t>НАПРАВЛЕНИЯ</a:t>
            </a:r>
            <a:endParaRPr lang="ru-RU" sz="2800" b="1" dirty="0">
              <a:solidFill>
                <a:prstClr val="white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"/>
              <a:ea typeface="MS Gothic" pitchFamily="49" charset="-128"/>
              <a:cs typeface="Arial" charset="0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1554216" y="3788614"/>
            <a:ext cx="7422492" cy="1641139"/>
          </a:xfrm>
          <a:prstGeom prst="homePlate">
            <a:avLst>
              <a:gd name="adj" fmla="val 14804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26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Обеспечение условий для научно-технического творчества, включая создание площадок для самореализации представителей образовательных и научных организаций</a:t>
            </a: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1554217" y="2763884"/>
            <a:ext cx="7367212" cy="880844"/>
          </a:xfrm>
          <a:prstGeom prst="homePlate">
            <a:avLst>
              <a:gd name="adj" fmla="val 15038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26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Усовершенствование механизмов обмена знаниями</a:t>
            </a:r>
          </a:p>
        </p:txBody>
      </p:sp>
      <p:sp>
        <p:nvSpPr>
          <p:cNvPr id="15" name="AutoShape 7"/>
          <p:cNvSpPr>
            <a:spLocks noChangeArrowheads="1"/>
          </p:cNvSpPr>
          <p:nvPr/>
        </p:nvSpPr>
        <p:spPr bwMode="auto">
          <a:xfrm>
            <a:off x="1554216" y="5573639"/>
            <a:ext cx="7422492" cy="1167730"/>
          </a:xfrm>
          <a:prstGeom prst="homePlate">
            <a:avLst>
              <a:gd name="adj" fmla="val 15038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rgbClr val="63252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lIns="72000" tIns="36000" rIns="36000" bIns="36000" anchor="ctr"/>
          <a:lstStyle/>
          <a:p>
            <a:pPr algn="ctr" fontAlgn="base">
              <a:spcAft>
                <a:spcPct val="0"/>
              </a:spcAft>
              <a:buClr>
                <a:srgbClr val="1F497D"/>
              </a:buClr>
              <a:defRPr/>
            </a:pPr>
            <a:r>
              <a:rPr lang="ru-RU" sz="26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Совершенствование </a:t>
            </a:r>
            <a:r>
              <a:rPr lang="ru-RU" sz="2600" b="1" dirty="0" smtClean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дополнительного образования </a:t>
            </a:r>
            <a:r>
              <a:rPr lang="ru-RU" sz="26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для привлечения детей к </a:t>
            </a:r>
            <a:r>
              <a:rPr lang="ru-RU" sz="2600" b="1" dirty="0" smtClean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занятиям </a:t>
            </a:r>
            <a:r>
              <a:rPr lang="ru-RU" sz="2600" b="1" dirty="0">
                <a:solidFill>
                  <a:srgbClr val="8E3432"/>
                </a:solidFill>
                <a:latin typeface="Calibri" pitchFamily="34" charset="0"/>
                <a:ea typeface="MS Gothic" pitchFamily="49" charset="-128"/>
                <a:cs typeface="Arial" charset="0"/>
              </a:rPr>
              <a:t>наукой и творчеством</a:t>
            </a:r>
          </a:p>
        </p:txBody>
      </p:sp>
    </p:spTree>
    <p:extLst>
      <p:ext uri="{BB962C8B-B14F-4D97-AF65-F5344CB8AC3E}">
        <p14:creationId xmlns:p14="http://schemas.microsoft.com/office/powerpoint/2010/main" val="36432356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470</TotalTime>
  <Words>558</Words>
  <Application>Microsoft Office PowerPoint</Application>
  <PresentationFormat>Экран (4:3)</PresentationFormat>
  <Paragraphs>136</Paragraphs>
  <Slides>16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MS Gothic</vt:lpstr>
      <vt:lpstr>Arial</vt:lpstr>
      <vt:lpstr>Calibri</vt:lpstr>
      <vt:lpstr>Times New Roman</vt:lpstr>
      <vt:lpstr>Wingdings</vt:lpstr>
      <vt:lpstr>1_Тема Office</vt:lpstr>
      <vt:lpstr>Стратегические и доктринальные задачи развития информационного законодательства</vt:lpstr>
      <vt:lpstr>Основные стратегические и доктринальные документы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Стратегические и доктринальные задачи развития информационного законодательства</dc:title>
  <dc:creator>Димон</dc:creator>
  <cp:lastModifiedBy>Татьяна</cp:lastModifiedBy>
  <cp:revision>34</cp:revision>
  <dcterms:created xsi:type="dcterms:W3CDTF">2017-06-01T02:42:36Z</dcterms:created>
  <dcterms:modified xsi:type="dcterms:W3CDTF">2017-06-06T20:01:20Z</dcterms:modified>
</cp:coreProperties>
</file>